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906000" cy="6858000" type="A4"/>
  <p:notesSz cx="9906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0A4E1A"/>
    <a:srgbClr val="063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5"/>
    <p:restoredTop sz="94628"/>
  </p:normalViewPr>
  <p:slideViewPr>
    <p:cSldViewPr>
      <p:cViewPr varScale="1">
        <p:scale>
          <a:sx n="120" d="100"/>
          <a:sy n="120" d="100"/>
        </p:scale>
        <p:origin x="510" y="96"/>
      </p:cViewPr>
      <p:guideLst>
        <p:guide orient="horz" pos="3888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115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13148B9-3F54-5E32-ACF1-68480F1754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CA47F9-EA1E-1652-5DC5-2382FC721E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11813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29273-8B66-473A-8AAE-A1B9509EB703}" type="datetimeFigureOut">
              <a:rPr lang="de-CH" smtClean="0"/>
              <a:t>01.09.2026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1BCADB-C125-9416-DCF2-683722474C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6B236F7-8CCB-4164-8855-FA25E85ED3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11813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C481B-7715-4FB2-8BC3-380D83C78AF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49593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11813" y="0"/>
            <a:ext cx="42926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A7A48-0D07-4AC4-9148-4CAF07CE7F16}" type="datetimeFigureOut">
              <a:rPr lang="de-CH" smtClean="0"/>
              <a:t>01.09.2026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0600" y="3300413"/>
            <a:ext cx="79248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11813" y="6513513"/>
            <a:ext cx="42926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1A9E5-D102-4728-9186-4A443E91352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8101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A9E5-D102-4728-9186-4A443E913520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13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212592" y="2263139"/>
            <a:ext cx="2699004" cy="19735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246120" y="2296667"/>
            <a:ext cx="2577465" cy="1851660"/>
          </a:xfrm>
          <a:custGeom>
            <a:avLst/>
            <a:gdLst/>
            <a:ahLst/>
            <a:cxnLst/>
            <a:rect l="l" t="t" r="r" b="b"/>
            <a:pathLst>
              <a:path w="2577465" h="1851660">
                <a:moveTo>
                  <a:pt x="0" y="1851660"/>
                </a:moveTo>
                <a:lnTo>
                  <a:pt x="2577084" y="1851660"/>
                </a:lnTo>
                <a:lnTo>
                  <a:pt x="2577084" y="0"/>
                </a:lnTo>
                <a:lnTo>
                  <a:pt x="0" y="0"/>
                </a:lnTo>
                <a:lnTo>
                  <a:pt x="0" y="185166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9422" y="373506"/>
            <a:ext cx="8887155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0" y="1577340"/>
            <a:ext cx="89154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6120" y="2296667"/>
            <a:ext cx="2577465" cy="246221"/>
          </a:xfrm>
          <a:prstGeom prst="rect">
            <a:avLst/>
          </a:prstGeom>
          <a:ln w="1524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68580">
              <a:lnSpc>
                <a:spcPct val="100000"/>
              </a:lnSpc>
            </a:pPr>
            <a:r>
              <a:rPr sz="800" spc="-5" dirty="0">
                <a:latin typeface="Arial"/>
                <a:cs typeface="Arial"/>
              </a:rPr>
              <a:t>Abteilung für Neueste </a:t>
            </a:r>
            <a:r>
              <a:rPr sz="800" dirty="0">
                <a:latin typeface="Arial"/>
                <a:cs typeface="Arial"/>
              </a:rPr>
              <a:t>Geschichte </a:t>
            </a:r>
            <a:r>
              <a:rPr sz="800" spc="-5" dirty="0">
                <a:latin typeface="Arial"/>
                <a:cs typeface="Arial"/>
              </a:rPr>
              <a:t>und</a:t>
            </a:r>
            <a:r>
              <a:rPr sz="800" spc="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Zeitgeschichte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35979" y="2263139"/>
            <a:ext cx="1850135" cy="19690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69508" y="2296667"/>
            <a:ext cx="1728470" cy="1847214"/>
          </a:xfrm>
          <a:custGeom>
            <a:avLst/>
            <a:gdLst/>
            <a:ahLst/>
            <a:cxnLst/>
            <a:rect l="l" t="t" r="r" b="b"/>
            <a:pathLst>
              <a:path w="1728470" h="1847214">
                <a:moveTo>
                  <a:pt x="0" y="1847087"/>
                </a:moveTo>
                <a:lnTo>
                  <a:pt x="1728215" y="1847087"/>
                </a:lnTo>
                <a:lnTo>
                  <a:pt x="1728215" y="0"/>
                </a:lnTo>
                <a:lnTo>
                  <a:pt x="0" y="0"/>
                </a:lnTo>
                <a:lnTo>
                  <a:pt x="0" y="1847087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9422" y="386080"/>
            <a:ext cx="4380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Organigramm </a:t>
            </a:r>
            <a:r>
              <a:rPr dirty="0"/>
              <a:t>des </a:t>
            </a:r>
            <a:r>
              <a:rPr spc="-5" dirty="0"/>
              <a:t>Historischen</a:t>
            </a:r>
            <a:r>
              <a:rPr spc="30" dirty="0"/>
              <a:t> </a:t>
            </a:r>
            <a:r>
              <a:rPr spc="-5" dirty="0"/>
              <a:t>Instituts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61059" y="434836"/>
            <a:ext cx="20504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(Stand </a:t>
            </a:r>
            <a:r>
              <a:rPr lang="de-CH" sz="1400" b="1" dirty="0">
                <a:latin typeface="Arial"/>
                <a:cs typeface="Arial"/>
              </a:rPr>
              <a:t>September 2026)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2524" y="2263139"/>
            <a:ext cx="915924" cy="19690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7284" y="2689860"/>
            <a:ext cx="973836" cy="9296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6051" y="2296667"/>
            <a:ext cx="794385" cy="1847214"/>
          </a:xfrm>
          <a:custGeom>
            <a:avLst/>
            <a:gdLst/>
            <a:ahLst/>
            <a:cxnLst/>
            <a:rect l="l" t="t" r="r" b="b"/>
            <a:pathLst>
              <a:path w="794385" h="1847214">
                <a:moveTo>
                  <a:pt x="0" y="1847087"/>
                </a:moveTo>
                <a:lnTo>
                  <a:pt x="794004" y="1847087"/>
                </a:lnTo>
                <a:lnTo>
                  <a:pt x="794004" y="0"/>
                </a:lnTo>
                <a:lnTo>
                  <a:pt x="0" y="0"/>
                </a:lnTo>
                <a:lnTo>
                  <a:pt x="0" y="1847087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416051" y="2296667"/>
            <a:ext cx="794385" cy="1847214"/>
          </a:xfrm>
          <a:custGeom>
            <a:avLst/>
            <a:gdLst/>
            <a:ahLst/>
            <a:cxnLst/>
            <a:rect l="l" t="t" r="r" b="b"/>
            <a:pathLst>
              <a:path w="794385" h="1847214">
                <a:moveTo>
                  <a:pt x="0" y="1847087"/>
                </a:moveTo>
                <a:lnTo>
                  <a:pt x="794004" y="1847087"/>
                </a:lnTo>
                <a:lnTo>
                  <a:pt x="794004" y="0"/>
                </a:lnTo>
                <a:lnTo>
                  <a:pt x="0" y="0"/>
                </a:lnTo>
                <a:lnTo>
                  <a:pt x="0" y="1847087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4151" y="2732023"/>
            <a:ext cx="728980" cy="757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1905" algn="ctr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Arial"/>
                <a:cs typeface="Arial"/>
              </a:rPr>
              <a:t>Abteilung für  </a:t>
            </a:r>
            <a:r>
              <a:rPr sz="800" dirty="0">
                <a:latin typeface="Arial"/>
                <a:cs typeface="Arial"/>
              </a:rPr>
              <a:t>Alte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Geschichte  </a:t>
            </a:r>
            <a:r>
              <a:rPr sz="800" spc="-5" dirty="0">
                <a:latin typeface="Arial"/>
                <a:cs typeface="Arial"/>
              </a:rPr>
              <a:t>und</a:t>
            </a:r>
            <a:endParaRPr sz="800" dirty="0">
              <a:latin typeface="Arial"/>
              <a:cs typeface="Arial"/>
            </a:endParaRPr>
          </a:p>
          <a:p>
            <a:pPr marL="25400" marR="30480" indent="635" algn="ctr">
              <a:lnSpc>
                <a:spcPct val="100000"/>
              </a:lnSpc>
            </a:pPr>
            <a:r>
              <a:rPr sz="800" spc="-5" dirty="0">
                <a:latin typeface="Arial"/>
                <a:cs typeface="Arial"/>
              </a:rPr>
              <a:t>Rezeptions-  geschichte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der  </a:t>
            </a:r>
            <a:r>
              <a:rPr sz="800" dirty="0">
                <a:latin typeface="Arial"/>
                <a:cs typeface="Arial"/>
              </a:rPr>
              <a:t>Antike</a:t>
            </a:r>
          </a:p>
        </p:txBody>
      </p:sp>
      <p:sp>
        <p:nvSpPr>
          <p:cNvPr id="12" name="object 12"/>
          <p:cNvSpPr/>
          <p:nvPr/>
        </p:nvSpPr>
        <p:spPr>
          <a:xfrm>
            <a:off x="1319783" y="2263139"/>
            <a:ext cx="912876" cy="19690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35024" y="2689860"/>
            <a:ext cx="908303" cy="563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53311" y="2296667"/>
            <a:ext cx="791210" cy="1847214"/>
          </a:xfrm>
          <a:custGeom>
            <a:avLst/>
            <a:gdLst/>
            <a:ahLst/>
            <a:cxnLst/>
            <a:rect l="l" t="t" r="r" b="b"/>
            <a:pathLst>
              <a:path w="791210" h="1847214">
                <a:moveTo>
                  <a:pt x="0" y="1847087"/>
                </a:moveTo>
                <a:lnTo>
                  <a:pt x="790956" y="1847087"/>
                </a:lnTo>
                <a:lnTo>
                  <a:pt x="790956" y="0"/>
                </a:lnTo>
                <a:lnTo>
                  <a:pt x="0" y="0"/>
                </a:lnTo>
                <a:lnTo>
                  <a:pt x="0" y="1847087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53311" y="2296667"/>
            <a:ext cx="791210" cy="1847214"/>
          </a:xfrm>
          <a:custGeom>
            <a:avLst/>
            <a:gdLst/>
            <a:ahLst/>
            <a:cxnLst/>
            <a:rect l="l" t="t" r="r" b="b"/>
            <a:pathLst>
              <a:path w="791210" h="1847214">
                <a:moveTo>
                  <a:pt x="0" y="1847087"/>
                </a:moveTo>
                <a:lnTo>
                  <a:pt x="790956" y="1847087"/>
                </a:lnTo>
                <a:lnTo>
                  <a:pt x="790956" y="0"/>
                </a:lnTo>
                <a:lnTo>
                  <a:pt x="0" y="0"/>
                </a:lnTo>
                <a:lnTo>
                  <a:pt x="0" y="1847087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423161" y="2732023"/>
            <a:ext cx="664845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Arial"/>
                <a:cs typeface="Arial"/>
              </a:rPr>
              <a:t>Abteilung für  </a:t>
            </a:r>
            <a:r>
              <a:rPr sz="800" spc="-10" dirty="0">
                <a:latin typeface="Arial"/>
                <a:cs typeface="Arial"/>
              </a:rPr>
              <a:t>M</a:t>
            </a:r>
            <a:r>
              <a:rPr sz="800" dirty="0">
                <a:latin typeface="Arial"/>
                <a:cs typeface="Arial"/>
              </a:rPr>
              <a:t>itt</a:t>
            </a:r>
            <a:r>
              <a:rPr sz="800" spc="-5" dirty="0">
                <a:latin typeface="Arial"/>
                <a:cs typeface="Arial"/>
              </a:rPr>
              <a:t>e</a:t>
            </a:r>
            <a:r>
              <a:rPr sz="800" dirty="0">
                <a:latin typeface="Arial"/>
                <a:cs typeface="Arial"/>
              </a:rPr>
              <a:t>lalt</a:t>
            </a:r>
            <a:r>
              <a:rPr sz="800" spc="-5" dirty="0">
                <a:latin typeface="Arial"/>
                <a:cs typeface="Arial"/>
              </a:rPr>
              <a:t>er</a:t>
            </a:r>
            <a:r>
              <a:rPr sz="800" dirty="0">
                <a:latin typeface="Arial"/>
                <a:cs typeface="Arial"/>
              </a:rPr>
              <a:t>lic</a:t>
            </a:r>
            <a:r>
              <a:rPr sz="800" spc="-5" dirty="0">
                <a:latin typeface="Arial"/>
                <a:cs typeface="Arial"/>
              </a:rPr>
              <a:t>h</a:t>
            </a:r>
            <a:r>
              <a:rPr sz="800" dirty="0">
                <a:latin typeface="Arial"/>
                <a:cs typeface="Arial"/>
              </a:rPr>
              <a:t>e  Geschichte</a:t>
            </a:r>
          </a:p>
        </p:txBody>
      </p:sp>
      <p:sp>
        <p:nvSpPr>
          <p:cNvPr id="17" name="object 17"/>
          <p:cNvSpPr/>
          <p:nvPr/>
        </p:nvSpPr>
        <p:spPr>
          <a:xfrm>
            <a:off x="2255520" y="2263139"/>
            <a:ext cx="914400" cy="19690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2310383" y="2689860"/>
            <a:ext cx="832104" cy="5638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89048" y="2296667"/>
            <a:ext cx="792480" cy="1847214"/>
          </a:xfrm>
          <a:custGeom>
            <a:avLst/>
            <a:gdLst/>
            <a:ahLst/>
            <a:cxnLst/>
            <a:rect l="l" t="t" r="r" b="b"/>
            <a:pathLst>
              <a:path w="792480" h="1847214">
                <a:moveTo>
                  <a:pt x="0" y="1847087"/>
                </a:moveTo>
                <a:lnTo>
                  <a:pt x="792480" y="1847087"/>
                </a:lnTo>
                <a:lnTo>
                  <a:pt x="792480" y="0"/>
                </a:lnTo>
                <a:lnTo>
                  <a:pt x="0" y="0"/>
                </a:lnTo>
                <a:lnTo>
                  <a:pt x="0" y="1847087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362198" y="2732023"/>
            <a:ext cx="652717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Arial"/>
                <a:cs typeface="Arial"/>
              </a:rPr>
              <a:t>Abteilung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lang="de-CH" sz="800" spc="-5">
                <a:latin typeface="Arial"/>
                <a:cs typeface="Arial"/>
              </a:rPr>
              <a:t>für </a:t>
            </a:r>
            <a:r>
              <a:rPr lang="de-CH" sz="800" spc="-5" dirty="0">
                <a:latin typeface="Arial"/>
                <a:cs typeface="Arial"/>
              </a:rPr>
              <a:t>Geschichte der Frühen Neuzeit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724900" y="2258567"/>
            <a:ext cx="914400" cy="19735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37092" y="2685288"/>
            <a:ext cx="914400" cy="8077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58428" y="2292095"/>
            <a:ext cx="792480" cy="1851660"/>
          </a:xfrm>
          <a:custGeom>
            <a:avLst/>
            <a:gdLst/>
            <a:ahLst/>
            <a:cxnLst/>
            <a:rect l="l" t="t" r="r" b="b"/>
            <a:pathLst>
              <a:path w="792479" h="1851660">
                <a:moveTo>
                  <a:pt x="0" y="1851659"/>
                </a:moveTo>
                <a:lnTo>
                  <a:pt x="792479" y="1851659"/>
                </a:lnTo>
                <a:lnTo>
                  <a:pt x="792479" y="0"/>
                </a:lnTo>
                <a:lnTo>
                  <a:pt x="0" y="0"/>
                </a:lnTo>
                <a:lnTo>
                  <a:pt x="0" y="1851659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58428" y="2292095"/>
            <a:ext cx="792480" cy="1851660"/>
          </a:xfrm>
          <a:custGeom>
            <a:avLst/>
            <a:gdLst/>
            <a:ahLst/>
            <a:cxnLst/>
            <a:rect l="l" t="t" r="r" b="b"/>
            <a:pathLst>
              <a:path w="792479" h="1851660">
                <a:moveTo>
                  <a:pt x="0" y="1851659"/>
                </a:moveTo>
                <a:lnTo>
                  <a:pt x="792479" y="1851659"/>
                </a:lnTo>
                <a:lnTo>
                  <a:pt x="792479" y="0"/>
                </a:lnTo>
                <a:lnTo>
                  <a:pt x="0" y="0"/>
                </a:lnTo>
                <a:lnTo>
                  <a:pt x="0" y="1851659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825483" y="2727705"/>
            <a:ext cx="67246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Arial"/>
                <a:cs typeface="Arial"/>
              </a:rPr>
              <a:t>Abteilung für  Iberische und  Latein-  a</a:t>
            </a:r>
            <a:r>
              <a:rPr sz="800" spc="5" dirty="0">
                <a:latin typeface="Arial"/>
                <a:cs typeface="Arial"/>
              </a:rPr>
              <a:t>m</a:t>
            </a:r>
            <a:r>
              <a:rPr sz="800" spc="-5" dirty="0">
                <a:latin typeface="Arial"/>
                <a:cs typeface="Arial"/>
              </a:rPr>
              <a:t>er</a:t>
            </a:r>
            <a:r>
              <a:rPr sz="800" dirty="0">
                <a:latin typeface="Arial"/>
                <a:cs typeface="Arial"/>
              </a:rPr>
              <a:t>i</a:t>
            </a:r>
            <a:r>
              <a:rPr sz="800" spc="0" dirty="0">
                <a:latin typeface="Arial"/>
                <a:cs typeface="Arial"/>
              </a:rPr>
              <a:t>k</a:t>
            </a:r>
            <a:r>
              <a:rPr sz="800" spc="-5" dirty="0">
                <a:latin typeface="Arial"/>
                <a:cs typeface="Arial"/>
              </a:rPr>
              <a:t>an</a:t>
            </a:r>
            <a:r>
              <a:rPr sz="800" dirty="0">
                <a:latin typeface="Arial"/>
                <a:cs typeface="Arial"/>
              </a:rPr>
              <a:t>i</a:t>
            </a:r>
            <a:r>
              <a:rPr sz="800" spc="0" dirty="0">
                <a:latin typeface="Arial"/>
                <a:cs typeface="Arial"/>
              </a:rPr>
              <a:t>s</a:t>
            </a:r>
            <a:r>
              <a:rPr sz="800" dirty="0">
                <a:latin typeface="Arial"/>
                <a:cs typeface="Arial"/>
              </a:rPr>
              <a:t>c</a:t>
            </a:r>
            <a:r>
              <a:rPr sz="800" spc="-5" dirty="0">
                <a:latin typeface="Arial"/>
                <a:cs typeface="Arial"/>
              </a:rPr>
              <a:t>h</a:t>
            </a:r>
            <a:r>
              <a:rPr sz="800" dirty="0">
                <a:latin typeface="Arial"/>
                <a:cs typeface="Arial"/>
              </a:rPr>
              <a:t>e  Geschichte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969764" y="2641092"/>
            <a:ext cx="873251" cy="15209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98720" y="2686811"/>
            <a:ext cx="841248" cy="10515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00244" y="2671572"/>
            <a:ext cx="757555" cy="1405255"/>
          </a:xfrm>
          <a:custGeom>
            <a:avLst/>
            <a:gdLst/>
            <a:ahLst/>
            <a:cxnLst/>
            <a:rect l="l" t="t" r="r" b="b"/>
            <a:pathLst>
              <a:path w="757554" h="1405254">
                <a:moveTo>
                  <a:pt x="0" y="1405127"/>
                </a:moveTo>
                <a:lnTo>
                  <a:pt x="757427" y="1405127"/>
                </a:lnTo>
                <a:lnTo>
                  <a:pt x="757427" y="0"/>
                </a:lnTo>
                <a:lnTo>
                  <a:pt x="0" y="0"/>
                </a:lnTo>
                <a:lnTo>
                  <a:pt x="0" y="140512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88791" y="2641092"/>
            <a:ext cx="871727" cy="15209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17747" y="2686811"/>
            <a:ext cx="841248" cy="6858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19271" y="2671572"/>
            <a:ext cx="756285" cy="1405255"/>
          </a:xfrm>
          <a:custGeom>
            <a:avLst/>
            <a:gdLst/>
            <a:ahLst/>
            <a:cxnLst/>
            <a:rect l="l" t="t" r="r" b="b"/>
            <a:pathLst>
              <a:path w="756285" h="1405254">
                <a:moveTo>
                  <a:pt x="0" y="1405127"/>
                </a:moveTo>
                <a:lnTo>
                  <a:pt x="755903" y="1405127"/>
                </a:lnTo>
                <a:lnTo>
                  <a:pt x="755903" y="0"/>
                </a:lnTo>
                <a:lnTo>
                  <a:pt x="0" y="0"/>
                </a:lnTo>
                <a:lnTo>
                  <a:pt x="0" y="140512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33088" y="2641092"/>
            <a:ext cx="871727" cy="15209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62044" y="2686811"/>
            <a:ext cx="841248" cy="5638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63567" y="2671572"/>
            <a:ext cx="756285" cy="1405255"/>
          </a:xfrm>
          <a:custGeom>
            <a:avLst/>
            <a:gdLst/>
            <a:ahLst/>
            <a:cxnLst/>
            <a:rect l="l" t="t" r="r" b="b"/>
            <a:pathLst>
              <a:path w="756285" h="1405254">
                <a:moveTo>
                  <a:pt x="0" y="1405127"/>
                </a:moveTo>
                <a:lnTo>
                  <a:pt x="755903" y="1405127"/>
                </a:lnTo>
                <a:lnTo>
                  <a:pt x="755903" y="0"/>
                </a:lnTo>
                <a:lnTo>
                  <a:pt x="0" y="0"/>
                </a:lnTo>
                <a:lnTo>
                  <a:pt x="0" y="140512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12364" y="1445895"/>
            <a:ext cx="1320800" cy="1905"/>
          </a:xfrm>
          <a:custGeom>
            <a:avLst/>
            <a:gdLst/>
            <a:ahLst/>
            <a:cxnLst/>
            <a:rect l="l" t="t" r="r" b="b"/>
            <a:pathLst>
              <a:path w="1320800" h="1905">
                <a:moveTo>
                  <a:pt x="0" y="1524"/>
                </a:moveTo>
                <a:lnTo>
                  <a:pt x="13208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795259" y="2263139"/>
            <a:ext cx="914400" cy="19690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850123" y="2689860"/>
            <a:ext cx="832103" cy="8077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828788" y="2296667"/>
            <a:ext cx="792480" cy="1847214"/>
          </a:xfrm>
          <a:custGeom>
            <a:avLst/>
            <a:gdLst/>
            <a:ahLst/>
            <a:cxnLst/>
            <a:rect l="l" t="t" r="r" b="b"/>
            <a:pathLst>
              <a:path w="792479" h="1847214">
                <a:moveTo>
                  <a:pt x="0" y="1847087"/>
                </a:moveTo>
                <a:lnTo>
                  <a:pt x="792479" y="1847087"/>
                </a:lnTo>
                <a:lnTo>
                  <a:pt x="792479" y="0"/>
                </a:lnTo>
                <a:lnTo>
                  <a:pt x="0" y="0"/>
                </a:lnTo>
                <a:lnTo>
                  <a:pt x="0" y="1847087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828788" y="2296667"/>
            <a:ext cx="792480" cy="1847214"/>
          </a:xfrm>
          <a:custGeom>
            <a:avLst/>
            <a:gdLst/>
            <a:ahLst/>
            <a:cxnLst/>
            <a:rect l="l" t="t" r="r" b="b"/>
            <a:pathLst>
              <a:path w="792479" h="1847214">
                <a:moveTo>
                  <a:pt x="0" y="1847087"/>
                </a:moveTo>
                <a:lnTo>
                  <a:pt x="792479" y="1847087"/>
                </a:lnTo>
                <a:lnTo>
                  <a:pt x="792479" y="0"/>
                </a:lnTo>
                <a:lnTo>
                  <a:pt x="0" y="0"/>
                </a:lnTo>
                <a:lnTo>
                  <a:pt x="0" y="1847087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7938261" y="2732023"/>
            <a:ext cx="5873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Arial"/>
                <a:cs typeface="Arial"/>
              </a:rPr>
              <a:t>Abteilung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für  </a:t>
            </a:r>
            <a:r>
              <a:rPr sz="800" spc="15" dirty="0">
                <a:latin typeface="Arial"/>
                <a:cs typeface="Arial"/>
              </a:rPr>
              <a:t>W</a:t>
            </a:r>
            <a:r>
              <a:rPr sz="800" dirty="0">
                <a:latin typeface="Arial"/>
                <a:cs typeface="Arial"/>
              </a:rPr>
              <a:t>irt</a:t>
            </a:r>
            <a:r>
              <a:rPr sz="800" spc="-5" dirty="0">
                <a:latin typeface="Arial"/>
                <a:cs typeface="Arial"/>
              </a:rPr>
              <a:t>s</a:t>
            </a:r>
            <a:r>
              <a:rPr sz="800" spc="-10" dirty="0">
                <a:latin typeface="Arial"/>
                <a:cs typeface="Arial"/>
              </a:rPr>
              <a:t>c</a:t>
            </a:r>
            <a:r>
              <a:rPr sz="800" spc="-5" dirty="0">
                <a:latin typeface="Arial"/>
                <a:cs typeface="Arial"/>
              </a:rPr>
              <a:t>ha</a:t>
            </a:r>
            <a:r>
              <a:rPr sz="800" dirty="0">
                <a:latin typeface="Arial"/>
                <a:cs typeface="Arial"/>
              </a:rPr>
              <a:t>ft</a:t>
            </a:r>
            <a:r>
              <a:rPr sz="800" spc="0" dirty="0">
                <a:latin typeface="Arial"/>
                <a:cs typeface="Arial"/>
              </a:rPr>
              <a:t>s</a:t>
            </a:r>
            <a:r>
              <a:rPr sz="800" spc="-5" dirty="0">
                <a:latin typeface="Arial"/>
                <a:cs typeface="Arial"/>
              </a:rPr>
              <a:t>-</a:t>
            </a:r>
            <a:r>
              <a:rPr sz="800" dirty="0">
                <a:latin typeface="Arial"/>
                <a:cs typeface="Arial"/>
              </a:rPr>
              <a:t>,  Sozial- </a:t>
            </a:r>
            <a:r>
              <a:rPr sz="800" spc="-5" dirty="0">
                <a:latin typeface="Arial"/>
                <a:cs typeface="Arial"/>
              </a:rPr>
              <a:t>und  Umwelt-  geschichte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969508" y="2296667"/>
            <a:ext cx="1728470" cy="302647"/>
          </a:xfrm>
          <a:prstGeom prst="rect">
            <a:avLst/>
          </a:prstGeom>
          <a:ln w="15240">
            <a:solidFill>
              <a:srgbClr val="00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562610" marR="351790" indent="-280670">
              <a:lnSpc>
                <a:spcPct val="100000"/>
              </a:lnSpc>
              <a:spcBef>
                <a:spcPts val="440"/>
              </a:spcBef>
            </a:pPr>
            <a:r>
              <a:rPr sz="800" spc="-5" dirty="0">
                <a:latin typeface="Arial"/>
                <a:cs typeface="Arial"/>
              </a:rPr>
              <a:t>Abteilung für Schweizer  </a:t>
            </a:r>
            <a:r>
              <a:rPr sz="800" dirty="0">
                <a:latin typeface="Arial"/>
                <a:cs typeface="Arial"/>
              </a:rPr>
              <a:t>Geschichte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009132" y="2641092"/>
            <a:ext cx="871728" cy="15209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38088" y="2686811"/>
            <a:ext cx="841247" cy="11734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39611" y="2671572"/>
            <a:ext cx="756285" cy="1405255"/>
          </a:xfrm>
          <a:custGeom>
            <a:avLst/>
            <a:gdLst/>
            <a:ahLst/>
            <a:cxnLst/>
            <a:rect l="l" t="t" r="r" b="b"/>
            <a:pathLst>
              <a:path w="756284" h="1405254">
                <a:moveTo>
                  <a:pt x="0" y="1405127"/>
                </a:moveTo>
                <a:lnTo>
                  <a:pt x="755904" y="1405127"/>
                </a:lnTo>
                <a:lnTo>
                  <a:pt x="755904" y="0"/>
                </a:lnTo>
                <a:lnTo>
                  <a:pt x="0" y="0"/>
                </a:lnTo>
                <a:lnTo>
                  <a:pt x="0" y="1405127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41235" y="2641092"/>
            <a:ext cx="871727" cy="15209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829043" y="2686811"/>
            <a:ext cx="926592" cy="8077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871716" y="2671572"/>
            <a:ext cx="756285" cy="1405255"/>
          </a:xfrm>
          <a:custGeom>
            <a:avLst/>
            <a:gdLst/>
            <a:ahLst/>
            <a:cxnLst/>
            <a:rect l="l" t="t" r="r" b="b"/>
            <a:pathLst>
              <a:path w="756284" h="1405254">
                <a:moveTo>
                  <a:pt x="0" y="1405127"/>
                </a:moveTo>
                <a:lnTo>
                  <a:pt x="755903" y="1405127"/>
                </a:lnTo>
                <a:lnTo>
                  <a:pt x="755903" y="0"/>
                </a:lnTo>
                <a:lnTo>
                  <a:pt x="0" y="0"/>
                </a:lnTo>
                <a:lnTo>
                  <a:pt x="0" y="1405127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18466" y="1017975"/>
            <a:ext cx="1542415" cy="287020"/>
          </a:xfrm>
          <a:custGeom>
            <a:avLst/>
            <a:gdLst/>
            <a:ahLst/>
            <a:cxnLst/>
            <a:rect l="l" t="t" r="r" b="b"/>
            <a:pathLst>
              <a:path w="1542415" h="287019">
                <a:moveTo>
                  <a:pt x="0" y="286512"/>
                </a:moveTo>
                <a:lnTo>
                  <a:pt x="1542287" y="286512"/>
                </a:lnTo>
                <a:lnTo>
                  <a:pt x="1542287" y="0"/>
                </a:lnTo>
                <a:lnTo>
                  <a:pt x="0" y="0"/>
                </a:lnTo>
                <a:lnTo>
                  <a:pt x="0" y="286512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7213207" y="1017974"/>
            <a:ext cx="1529715" cy="280670"/>
          </a:xfrm>
          <a:prstGeom prst="rect">
            <a:avLst/>
          </a:prstGeom>
          <a:solidFill>
            <a:srgbClr val="ECECEC"/>
          </a:solidFill>
        </p:spPr>
        <p:txBody>
          <a:bodyPr vert="horz" wrap="square" lIns="0" tIns="38735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305"/>
              </a:spcBef>
            </a:pPr>
            <a:r>
              <a:rPr sz="1200" b="1" spc="-5" dirty="0" err="1">
                <a:latin typeface="Arial"/>
                <a:cs typeface="Arial"/>
              </a:rPr>
              <a:t>Geschäftsführung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152144" y="1000231"/>
            <a:ext cx="1819656" cy="90476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52144" y="1021080"/>
            <a:ext cx="1760220" cy="807720"/>
          </a:xfrm>
          <a:custGeom>
            <a:avLst/>
            <a:gdLst/>
            <a:ahLst/>
            <a:cxnLst/>
            <a:rect l="l" t="t" r="r" b="b"/>
            <a:pathLst>
              <a:path w="1760220" h="807719">
                <a:moveTo>
                  <a:pt x="0" y="403860"/>
                </a:moveTo>
                <a:lnTo>
                  <a:pt x="9543" y="344188"/>
                </a:lnTo>
                <a:lnTo>
                  <a:pt x="37266" y="287232"/>
                </a:lnTo>
                <a:lnTo>
                  <a:pt x="81806" y="233617"/>
                </a:lnTo>
                <a:lnTo>
                  <a:pt x="141801" y="183968"/>
                </a:lnTo>
                <a:lnTo>
                  <a:pt x="177169" y="160827"/>
                </a:lnTo>
                <a:lnTo>
                  <a:pt x="215890" y="138911"/>
                </a:lnTo>
                <a:lnTo>
                  <a:pt x="257794" y="118300"/>
                </a:lnTo>
                <a:lnTo>
                  <a:pt x="302710" y="99071"/>
                </a:lnTo>
                <a:lnTo>
                  <a:pt x="350468" y="81302"/>
                </a:lnTo>
                <a:lnTo>
                  <a:pt x="400899" y="65072"/>
                </a:lnTo>
                <a:lnTo>
                  <a:pt x="453832" y="50459"/>
                </a:lnTo>
                <a:lnTo>
                  <a:pt x="509096" y="37541"/>
                </a:lnTo>
                <a:lnTo>
                  <a:pt x="566521" y="26395"/>
                </a:lnTo>
                <a:lnTo>
                  <a:pt x="625938" y="17101"/>
                </a:lnTo>
                <a:lnTo>
                  <a:pt x="687175" y="9736"/>
                </a:lnTo>
                <a:lnTo>
                  <a:pt x="750063" y="4379"/>
                </a:lnTo>
                <a:lnTo>
                  <a:pt x="814431" y="1107"/>
                </a:lnTo>
                <a:lnTo>
                  <a:pt x="880110" y="0"/>
                </a:lnTo>
                <a:lnTo>
                  <a:pt x="945788" y="1107"/>
                </a:lnTo>
                <a:lnTo>
                  <a:pt x="1010156" y="4379"/>
                </a:lnTo>
                <a:lnTo>
                  <a:pt x="1073044" y="9736"/>
                </a:lnTo>
                <a:lnTo>
                  <a:pt x="1134281" y="17101"/>
                </a:lnTo>
                <a:lnTo>
                  <a:pt x="1193698" y="26395"/>
                </a:lnTo>
                <a:lnTo>
                  <a:pt x="1251123" y="37541"/>
                </a:lnTo>
                <a:lnTo>
                  <a:pt x="1306387" y="50459"/>
                </a:lnTo>
                <a:lnTo>
                  <a:pt x="1359320" y="65072"/>
                </a:lnTo>
                <a:lnTo>
                  <a:pt x="1409751" y="81302"/>
                </a:lnTo>
                <a:lnTo>
                  <a:pt x="1457509" y="99071"/>
                </a:lnTo>
                <a:lnTo>
                  <a:pt x="1502425" y="118300"/>
                </a:lnTo>
                <a:lnTo>
                  <a:pt x="1544329" y="138911"/>
                </a:lnTo>
                <a:lnTo>
                  <a:pt x="1583050" y="160827"/>
                </a:lnTo>
                <a:lnTo>
                  <a:pt x="1618418" y="183968"/>
                </a:lnTo>
                <a:lnTo>
                  <a:pt x="1650262" y="208258"/>
                </a:lnTo>
                <a:lnTo>
                  <a:pt x="1702700" y="259968"/>
                </a:lnTo>
                <a:lnTo>
                  <a:pt x="1739002" y="315331"/>
                </a:lnTo>
                <a:lnTo>
                  <a:pt x="1757805" y="373723"/>
                </a:lnTo>
                <a:lnTo>
                  <a:pt x="1760220" y="403860"/>
                </a:lnTo>
                <a:lnTo>
                  <a:pt x="1757805" y="433996"/>
                </a:lnTo>
                <a:lnTo>
                  <a:pt x="1739002" y="492388"/>
                </a:lnTo>
                <a:lnTo>
                  <a:pt x="1702700" y="547751"/>
                </a:lnTo>
                <a:lnTo>
                  <a:pt x="1650262" y="599461"/>
                </a:lnTo>
                <a:lnTo>
                  <a:pt x="1618418" y="623751"/>
                </a:lnTo>
                <a:lnTo>
                  <a:pt x="1583050" y="646892"/>
                </a:lnTo>
                <a:lnTo>
                  <a:pt x="1544329" y="668808"/>
                </a:lnTo>
                <a:lnTo>
                  <a:pt x="1502425" y="689419"/>
                </a:lnTo>
                <a:lnTo>
                  <a:pt x="1457509" y="708648"/>
                </a:lnTo>
                <a:lnTo>
                  <a:pt x="1409751" y="726417"/>
                </a:lnTo>
                <a:lnTo>
                  <a:pt x="1359320" y="742647"/>
                </a:lnTo>
                <a:lnTo>
                  <a:pt x="1306387" y="757260"/>
                </a:lnTo>
                <a:lnTo>
                  <a:pt x="1251123" y="770178"/>
                </a:lnTo>
                <a:lnTo>
                  <a:pt x="1193698" y="781324"/>
                </a:lnTo>
                <a:lnTo>
                  <a:pt x="1134281" y="790618"/>
                </a:lnTo>
                <a:lnTo>
                  <a:pt x="1073044" y="797983"/>
                </a:lnTo>
                <a:lnTo>
                  <a:pt x="1010156" y="803340"/>
                </a:lnTo>
                <a:lnTo>
                  <a:pt x="945788" y="806612"/>
                </a:lnTo>
                <a:lnTo>
                  <a:pt x="880110" y="807720"/>
                </a:lnTo>
                <a:lnTo>
                  <a:pt x="814431" y="806612"/>
                </a:lnTo>
                <a:lnTo>
                  <a:pt x="750063" y="803340"/>
                </a:lnTo>
                <a:lnTo>
                  <a:pt x="687175" y="797983"/>
                </a:lnTo>
                <a:lnTo>
                  <a:pt x="625938" y="790618"/>
                </a:lnTo>
                <a:lnTo>
                  <a:pt x="566521" y="781324"/>
                </a:lnTo>
                <a:lnTo>
                  <a:pt x="509096" y="770178"/>
                </a:lnTo>
                <a:lnTo>
                  <a:pt x="453832" y="757260"/>
                </a:lnTo>
                <a:lnTo>
                  <a:pt x="400899" y="742647"/>
                </a:lnTo>
                <a:lnTo>
                  <a:pt x="350468" y="726417"/>
                </a:lnTo>
                <a:lnTo>
                  <a:pt x="302710" y="708648"/>
                </a:lnTo>
                <a:lnTo>
                  <a:pt x="257794" y="689419"/>
                </a:lnTo>
                <a:lnTo>
                  <a:pt x="215890" y="668808"/>
                </a:lnTo>
                <a:lnTo>
                  <a:pt x="177169" y="646892"/>
                </a:lnTo>
                <a:lnTo>
                  <a:pt x="141801" y="623751"/>
                </a:lnTo>
                <a:lnTo>
                  <a:pt x="109957" y="599461"/>
                </a:lnTo>
                <a:lnTo>
                  <a:pt x="57519" y="547751"/>
                </a:lnTo>
                <a:lnTo>
                  <a:pt x="21217" y="492388"/>
                </a:lnTo>
                <a:lnTo>
                  <a:pt x="2414" y="433996"/>
                </a:lnTo>
                <a:lnTo>
                  <a:pt x="0" y="403860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52144" y="1021080"/>
            <a:ext cx="1760220" cy="807720"/>
          </a:xfrm>
          <a:custGeom>
            <a:avLst/>
            <a:gdLst/>
            <a:ahLst/>
            <a:cxnLst/>
            <a:rect l="l" t="t" r="r" b="b"/>
            <a:pathLst>
              <a:path w="1760220" h="807719">
                <a:moveTo>
                  <a:pt x="880110" y="0"/>
                </a:moveTo>
                <a:lnTo>
                  <a:pt x="814431" y="1107"/>
                </a:lnTo>
                <a:lnTo>
                  <a:pt x="750063" y="4379"/>
                </a:lnTo>
                <a:lnTo>
                  <a:pt x="687175" y="9736"/>
                </a:lnTo>
                <a:lnTo>
                  <a:pt x="625938" y="17101"/>
                </a:lnTo>
                <a:lnTo>
                  <a:pt x="566521" y="26395"/>
                </a:lnTo>
                <a:lnTo>
                  <a:pt x="509096" y="37541"/>
                </a:lnTo>
                <a:lnTo>
                  <a:pt x="453832" y="50459"/>
                </a:lnTo>
                <a:lnTo>
                  <a:pt x="400899" y="65072"/>
                </a:lnTo>
                <a:lnTo>
                  <a:pt x="350468" y="81302"/>
                </a:lnTo>
                <a:lnTo>
                  <a:pt x="302710" y="99071"/>
                </a:lnTo>
                <a:lnTo>
                  <a:pt x="257794" y="118300"/>
                </a:lnTo>
                <a:lnTo>
                  <a:pt x="215890" y="138911"/>
                </a:lnTo>
                <a:lnTo>
                  <a:pt x="177169" y="160827"/>
                </a:lnTo>
                <a:lnTo>
                  <a:pt x="141801" y="183968"/>
                </a:lnTo>
                <a:lnTo>
                  <a:pt x="109957" y="208258"/>
                </a:lnTo>
                <a:lnTo>
                  <a:pt x="57519" y="259968"/>
                </a:lnTo>
                <a:lnTo>
                  <a:pt x="21217" y="315331"/>
                </a:lnTo>
                <a:lnTo>
                  <a:pt x="2414" y="373723"/>
                </a:lnTo>
                <a:lnTo>
                  <a:pt x="0" y="403860"/>
                </a:lnTo>
                <a:lnTo>
                  <a:pt x="2414" y="433996"/>
                </a:lnTo>
                <a:lnTo>
                  <a:pt x="21217" y="492388"/>
                </a:lnTo>
                <a:lnTo>
                  <a:pt x="57519" y="547751"/>
                </a:lnTo>
                <a:lnTo>
                  <a:pt x="109957" y="599461"/>
                </a:lnTo>
                <a:lnTo>
                  <a:pt x="141801" y="623751"/>
                </a:lnTo>
                <a:lnTo>
                  <a:pt x="177169" y="646892"/>
                </a:lnTo>
                <a:lnTo>
                  <a:pt x="215890" y="668808"/>
                </a:lnTo>
                <a:lnTo>
                  <a:pt x="257794" y="689419"/>
                </a:lnTo>
                <a:lnTo>
                  <a:pt x="302710" y="708648"/>
                </a:lnTo>
                <a:lnTo>
                  <a:pt x="350468" y="726417"/>
                </a:lnTo>
                <a:lnTo>
                  <a:pt x="400899" y="742647"/>
                </a:lnTo>
                <a:lnTo>
                  <a:pt x="453832" y="757260"/>
                </a:lnTo>
                <a:lnTo>
                  <a:pt x="509096" y="770178"/>
                </a:lnTo>
                <a:lnTo>
                  <a:pt x="566521" y="781324"/>
                </a:lnTo>
                <a:lnTo>
                  <a:pt x="625938" y="790618"/>
                </a:lnTo>
                <a:lnTo>
                  <a:pt x="687175" y="797983"/>
                </a:lnTo>
                <a:lnTo>
                  <a:pt x="750063" y="803340"/>
                </a:lnTo>
                <a:lnTo>
                  <a:pt x="814431" y="806612"/>
                </a:lnTo>
                <a:lnTo>
                  <a:pt x="880110" y="807720"/>
                </a:lnTo>
                <a:lnTo>
                  <a:pt x="945788" y="806612"/>
                </a:lnTo>
                <a:lnTo>
                  <a:pt x="1010156" y="803340"/>
                </a:lnTo>
                <a:lnTo>
                  <a:pt x="1073044" y="797983"/>
                </a:lnTo>
                <a:lnTo>
                  <a:pt x="1134281" y="790618"/>
                </a:lnTo>
                <a:lnTo>
                  <a:pt x="1193698" y="781324"/>
                </a:lnTo>
                <a:lnTo>
                  <a:pt x="1251123" y="770178"/>
                </a:lnTo>
                <a:lnTo>
                  <a:pt x="1306387" y="757260"/>
                </a:lnTo>
                <a:lnTo>
                  <a:pt x="1359320" y="742647"/>
                </a:lnTo>
                <a:lnTo>
                  <a:pt x="1409751" y="726417"/>
                </a:lnTo>
                <a:lnTo>
                  <a:pt x="1457509" y="708648"/>
                </a:lnTo>
                <a:lnTo>
                  <a:pt x="1502425" y="689419"/>
                </a:lnTo>
                <a:lnTo>
                  <a:pt x="1544329" y="668808"/>
                </a:lnTo>
                <a:lnTo>
                  <a:pt x="1583050" y="646892"/>
                </a:lnTo>
                <a:lnTo>
                  <a:pt x="1618418" y="623751"/>
                </a:lnTo>
                <a:lnTo>
                  <a:pt x="1650262" y="599461"/>
                </a:lnTo>
                <a:lnTo>
                  <a:pt x="1702700" y="547751"/>
                </a:lnTo>
                <a:lnTo>
                  <a:pt x="1739002" y="492388"/>
                </a:lnTo>
                <a:lnTo>
                  <a:pt x="1757805" y="433996"/>
                </a:lnTo>
                <a:lnTo>
                  <a:pt x="1760220" y="403860"/>
                </a:lnTo>
                <a:lnTo>
                  <a:pt x="1757805" y="373723"/>
                </a:lnTo>
                <a:lnTo>
                  <a:pt x="1739002" y="315331"/>
                </a:lnTo>
                <a:lnTo>
                  <a:pt x="1702700" y="259968"/>
                </a:lnTo>
                <a:lnTo>
                  <a:pt x="1650262" y="208258"/>
                </a:lnTo>
                <a:lnTo>
                  <a:pt x="1618418" y="183968"/>
                </a:lnTo>
                <a:lnTo>
                  <a:pt x="1583050" y="160827"/>
                </a:lnTo>
                <a:lnTo>
                  <a:pt x="1544329" y="138911"/>
                </a:lnTo>
                <a:lnTo>
                  <a:pt x="1502425" y="118300"/>
                </a:lnTo>
                <a:lnTo>
                  <a:pt x="1457509" y="99071"/>
                </a:lnTo>
                <a:lnTo>
                  <a:pt x="1409751" y="81302"/>
                </a:lnTo>
                <a:lnTo>
                  <a:pt x="1359320" y="65072"/>
                </a:lnTo>
                <a:lnTo>
                  <a:pt x="1306387" y="50459"/>
                </a:lnTo>
                <a:lnTo>
                  <a:pt x="1251123" y="37541"/>
                </a:lnTo>
                <a:lnTo>
                  <a:pt x="1193698" y="26395"/>
                </a:lnTo>
                <a:lnTo>
                  <a:pt x="1134281" y="17101"/>
                </a:lnTo>
                <a:lnTo>
                  <a:pt x="1073044" y="9736"/>
                </a:lnTo>
                <a:lnTo>
                  <a:pt x="1010156" y="4379"/>
                </a:lnTo>
                <a:lnTo>
                  <a:pt x="945788" y="1107"/>
                </a:lnTo>
                <a:lnTo>
                  <a:pt x="88011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object 60"/>
          <p:cNvSpPr txBox="1"/>
          <p:nvPr/>
        </p:nvSpPr>
        <p:spPr>
          <a:xfrm>
            <a:off x="1698117" y="1249680"/>
            <a:ext cx="6692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Instituts-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658492" y="1402080"/>
            <a:ext cx="746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konferenz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4151" y="3899408"/>
            <a:ext cx="727838" cy="27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lang="de-CH" sz="800" b="1" i="1" spc="-5" dirty="0" err="1">
                <a:latin typeface="Arial"/>
                <a:cs typeface="Arial"/>
              </a:rPr>
              <a:t>a.i</a:t>
            </a:r>
            <a:r>
              <a:rPr lang="de-CH" sz="800" b="1" i="1" spc="-5" dirty="0">
                <a:latin typeface="Arial"/>
                <a:cs typeface="Arial"/>
              </a:rPr>
              <a:t>. N. Weber</a:t>
            </a:r>
            <a:endParaRPr lang="de-CH" sz="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endParaRPr lang="de-CH" sz="800" b="1" i="1" dirty="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531874" y="3899408"/>
            <a:ext cx="441325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i="1" spc="-5" dirty="0">
                <a:latin typeface="Arial"/>
                <a:cs typeface="Arial"/>
              </a:rPr>
              <a:t>C.</a:t>
            </a:r>
            <a:r>
              <a:rPr sz="800" b="1" i="1" spc="-80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Hesse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330802" y="3916593"/>
            <a:ext cx="678358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de-CH" sz="800" b="1" i="1" spc="-5" dirty="0" err="1">
                <a:latin typeface="Arial"/>
                <a:cs typeface="Arial"/>
              </a:rPr>
              <a:t>a.i</a:t>
            </a:r>
            <a:r>
              <a:rPr lang="de-CH" sz="800" b="1" i="1" spc="-5" dirty="0">
                <a:latin typeface="Arial"/>
                <a:cs typeface="Arial"/>
              </a:rPr>
              <a:t>. N. Weber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140288" y="1296163"/>
            <a:ext cx="1849117" cy="54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288" marR="447675">
              <a:lnSpc>
                <a:spcPct val="100000"/>
              </a:lnSpc>
              <a:spcBef>
                <a:spcPts val="100"/>
              </a:spcBef>
              <a:tabLst>
                <a:tab pos="587375" algn="l"/>
              </a:tabLst>
            </a:pPr>
            <a:r>
              <a:rPr lang="de-CH" sz="800" b="1" i="1" dirty="0">
                <a:latin typeface="Arial"/>
                <a:cs typeface="Arial"/>
              </a:rPr>
              <a:t>S. Berger Ziauddin</a:t>
            </a:r>
          </a:p>
          <a:p>
            <a:pPr marL="268288" marR="447675">
              <a:lnSpc>
                <a:spcPct val="100000"/>
              </a:lnSpc>
              <a:spcBef>
                <a:spcPts val="100"/>
              </a:spcBef>
              <a:tabLst>
                <a:tab pos="587375" algn="l"/>
              </a:tabLst>
            </a:pPr>
            <a:r>
              <a:rPr lang="de-CH" sz="800" b="1" i="1" dirty="0">
                <a:latin typeface="Arial"/>
                <a:cs typeface="Arial"/>
              </a:rPr>
              <a:t>N. Weber</a:t>
            </a:r>
          </a:p>
          <a:p>
            <a:pPr marL="268288" marR="447675">
              <a:lnSpc>
                <a:spcPct val="100000"/>
              </a:lnSpc>
              <a:spcBef>
                <a:spcPts val="100"/>
              </a:spcBef>
              <a:tabLst>
                <a:tab pos="587375" algn="l"/>
              </a:tabLst>
            </a:pPr>
            <a:r>
              <a:rPr lang="de-CH" sz="800" b="1" i="1" spc="-60" dirty="0">
                <a:latin typeface="Arial"/>
                <a:cs typeface="Arial"/>
              </a:rPr>
              <a:t>D. M.  S</a:t>
            </a:r>
            <a:r>
              <a:rPr sz="800" b="1" i="1" spc="-5" dirty="0" err="1">
                <a:latin typeface="Arial"/>
                <a:cs typeface="Arial"/>
              </a:rPr>
              <a:t>egesser</a:t>
            </a:r>
            <a:endParaRPr lang="de-CH" sz="800" b="1" i="1" spc="-5" dirty="0">
              <a:latin typeface="Arial"/>
              <a:cs typeface="Arial"/>
            </a:endParaRPr>
          </a:p>
          <a:p>
            <a:pPr marL="268288" marR="447675">
              <a:lnSpc>
                <a:spcPct val="100000"/>
              </a:lnSpc>
              <a:spcBef>
                <a:spcPts val="100"/>
              </a:spcBef>
              <a:tabLst>
                <a:tab pos="587375" algn="l"/>
              </a:tabLst>
            </a:pPr>
            <a:r>
              <a:rPr lang="en-CH" sz="800" b="1" i="1" spc="-5" dirty="0">
                <a:latin typeface="Arial"/>
                <a:cs typeface="Arial"/>
              </a:rPr>
              <a:t>S. Rindlisbacher Thomi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846566" y="3895090"/>
            <a:ext cx="629285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i="1" spc="-5" dirty="0">
                <a:latin typeface="Arial"/>
                <a:cs typeface="Arial"/>
              </a:rPr>
              <a:t>C.</a:t>
            </a:r>
            <a:r>
              <a:rPr sz="800" b="1" i="1" spc="-95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Büschges</a:t>
            </a:r>
            <a:endParaRPr sz="8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52786" y="4797855"/>
            <a:ext cx="756285" cy="1316386"/>
          </a:xfrm>
          <a:prstGeom prst="rect">
            <a:avLst/>
          </a:prstGeom>
          <a:solidFill>
            <a:srgbClr val="FFCC00"/>
          </a:solidFill>
          <a:ln w="9143">
            <a:solidFill>
              <a:srgbClr val="00000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46800" marR="75565" algn="ctr">
              <a:lnSpc>
                <a:spcPct val="100000"/>
              </a:lnSpc>
            </a:pPr>
            <a:r>
              <a:rPr lang="de-CH" sz="800" spc="-5" dirty="0" err="1">
                <a:latin typeface="Arial"/>
                <a:cs typeface="Arial"/>
              </a:rPr>
              <a:t>Doz</a:t>
            </a:r>
            <a:r>
              <a:rPr sz="800" spc="-5" dirty="0" err="1">
                <a:latin typeface="Arial"/>
                <a:cs typeface="Arial"/>
              </a:rPr>
              <a:t>entur</a:t>
            </a:r>
            <a:r>
              <a:rPr sz="800" spc="-5" dirty="0">
                <a:latin typeface="Arial"/>
                <a:cs typeface="Arial"/>
              </a:rPr>
              <a:t> für  </a:t>
            </a:r>
            <a:r>
              <a:rPr sz="800" dirty="0">
                <a:latin typeface="Arial"/>
                <a:cs typeface="Arial"/>
              </a:rPr>
              <a:t>Antike  </a:t>
            </a:r>
            <a:r>
              <a:rPr sz="800" spc="-5" dirty="0">
                <a:latin typeface="Arial"/>
                <a:cs typeface="Arial"/>
              </a:rPr>
              <a:t>Kulturen und  </a:t>
            </a:r>
            <a:r>
              <a:rPr sz="800" dirty="0" err="1">
                <a:latin typeface="Arial"/>
                <a:cs typeface="Arial"/>
              </a:rPr>
              <a:t>Antike</a:t>
            </a:r>
            <a:r>
              <a:rPr lang="de-CH" sz="800" dirty="0">
                <a:latin typeface="Arial"/>
                <a:cs typeface="Arial"/>
              </a:rPr>
              <a:t>-konstruktion</a:t>
            </a:r>
            <a:r>
              <a:rPr sz="800" spc="-5" dirty="0">
                <a:latin typeface="Arial"/>
                <a:cs typeface="Arial"/>
              </a:rPr>
              <a:t> </a:t>
            </a:r>
            <a:endParaRPr lang="de-CH" sz="800" spc="-5" dirty="0">
              <a:latin typeface="Arial"/>
              <a:cs typeface="Arial"/>
            </a:endParaRPr>
          </a:p>
          <a:p>
            <a:pPr marL="46800" marR="75565" algn="ctr">
              <a:lnSpc>
                <a:spcPct val="100000"/>
              </a:lnSpc>
            </a:pPr>
            <a:endParaRPr lang="de-CH" sz="800" spc="-5" dirty="0">
              <a:latin typeface="Arial"/>
              <a:cs typeface="Arial"/>
            </a:endParaRPr>
          </a:p>
          <a:p>
            <a:pPr marL="46800" marR="75565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83820" marR="75565" indent="-1905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83820" marR="75565" indent="-1905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87313">
              <a:lnSpc>
                <a:spcPct val="100000"/>
              </a:lnSpc>
            </a:pPr>
            <a:r>
              <a:rPr lang="de-CH" sz="800" b="1" i="1" dirty="0">
                <a:latin typeface="Arial"/>
                <a:cs typeface="Arial"/>
              </a:rPr>
              <a:t>S. Ruprecht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158995" y="2676451"/>
            <a:ext cx="756285" cy="1405255"/>
          </a:xfrm>
          <a:prstGeom prst="rect">
            <a:avLst/>
          </a:prstGeom>
          <a:solidFill>
            <a:srgbClr val="FFFFCC"/>
          </a:solidFill>
          <a:ln w="9144">
            <a:solidFill>
              <a:srgbClr val="000000"/>
            </a:solidFill>
          </a:ln>
        </p:spPr>
        <p:txBody>
          <a:bodyPr vert="horz" wrap="square" lIns="0" tIns="65404" rIns="0" bIns="0" rtlCol="0">
            <a:spAutoFit/>
          </a:bodyPr>
          <a:lstStyle/>
          <a:p>
            <a:pPr marL="81915" marR="73025" algn="ctr">
              <a:lnSpc>
                <a:spcPct val="100000"/>
              </a:lnSpc>
              <a:spcBef>
                <a:spcPts val="515"/>
              </a:spcBef>
            </a:pPr>
            <a:r>
              <a:rPr sz="800" spc="-5" dirty="0">
                <a:latin typeface="Arial"/>
                <a:cs typeface="Arial"/>
              </a:rPr>
              <a:t>Professur für  </a:t>
            </a:r>
            <a:r>
              <a:rPr sz="800" dirty="0">
                <a:latin typeface="Arial"/>
                <a:cs typeface="Arial"/>
              </a:rPr>
              <a:t>Zeit-  </a:t>
            </a:r>
            <a:r>
              <a:rPr sz="800" spc="-5" dirty="0">
                <a:latin typeface="Arial"/>
                <a:cs typeface="Arial"/>
              </a:rPr>
              <a:t>geschichte</a:t>
            </a:r>
            <a:endParaRPr sz="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 dirty="0">
              <a:latin typeface="Times New Roman"/>
              <a:cs typeface="Times New Roman"/>
            </a:endParaRPr>
          </a:p>
          <a:p>
            <a:pPr marL="121920">
              <a:lnSpc>
                <a:spcPct val="100000"/>
              </a:lnSpc>
              <a:spcBef>
                <a:spcPts val="5"/>
              </a:spcBef>
            </a:pPr>
            <a:r>
              <a:rPr sz="800" b="1" i="1" spc="-5" dirty="0">
                <a:latin typeface="Arial"/>
                <a:cs typeface="Arial"/>
              </a:rPr>
              <a:t>C.</a:t>
            </a:r>
            <a:r>
              <a:rPr sz="800" b="1" i="1" spc="-75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Gerlach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323843" y="2680158"/>
            <a:ext cx="756285" cy="1405255"/>
          </a:xfrm>
          <a:prstGeom prst="rect">
            <a:avLst/>
          </a:prstGeom>
          <a:solidFill>
            <a:srgbClr val="FFFFCC"/>
          </a:solidFill>
          <a:ln w="9144">
            <a:solidFill>
              <a:srgbClr val="000000"/>
            </a:solidFill>
          </a:ln>
        </p:spPr>
        <p:txBody>
          <a:bodyPr vert="horz" wrap="square" lIns="0" tIns="65404" rIns="0" bIns="0" rtlCol="0">
            <a:spAutoFit/>
          </a:bodyPr>
          <a:lstStyle/>
          <a:p>
            <a:pPr marL="80645" marR="74295" algn="ctr">
              <a:lnSpc>
                <a:spcPct val="100000"/>
              </a:lnSpc>
              <a:spcBef>
                <a:spcPts val="515"/>
              </a:spcBef>
            </a:pPr>
            <a:r>
              <a:rPr sz="800" spc="-5" dirty="0">
                <a:latin typeface="Arial"/>
                <a:cs typeface="Arial"/>
              </a:rPr>
              <a:t>Professur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für  Neueste  </a:t>
            </a:r>
            <a:r>
              <a:rPr sz="800" dirty="0">
                <a:latin typeface="Arial"/>
                <a:cs typeface="Arial"/>
              </a:rPr>
              <a:t>Allgemeine  Geschichte</a:t>
            </a: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40970">
              <a:lnSpc>
                <a:spcPct val="100000"/>
              </a:lnSpc>
            </a:pPr>
            <a:r>
              <a:rPr sz="800" b="1" i="1" spc="-5" dirty="0">
                <a:latin typeface="Arial"/>
                <a:cs typeface="Arial"/>
              </a:rPr>
              <a:t>C.</a:t>
            </a:r>
            <a:r>
              <a:rPr sz="800" b="1" i="1" spc="-95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Dejung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029200" y="2667000"/>
            <a:ext cx="757555" cy="1420260"/>
          </a:xfrm>
          <a:prstGeom prst="rect">
            <a:avLst/>
          </a:prstGeom>
          <a:solidFill>
            <a:srgbClr val="FFFFCC"/>
          </a:solidFill>
          <a:ln w="9144">
            <a:solidFill>
              <a:srgbClr val="000000"/>
            </a:solidFill>
          </a:ln>
        </p:spPr>
        <p:txBody>
          <a:bodyPr vert="horz" wrap="square" lIns="0" tIns="65404" rIns="0" bIns="0" rtlCol="0">
            <a:spAutoFit/>
          </a:bodyPr>
          <a:lstStyle/>
          <a:p>
            <a:pPr marL="81915" marR="74295" algn="ctr">
              <a:lnSpc>
                <a:spcPct val="100000"/>
              </a:lnSpc>
              <a:spcBef>
                <a:spcPts val="515"/>
              </a:spcBef>
            </a:pPr>
            <a:r>
              <a:rPr sz="800" spc="-5" dirty="0">
                <a:latin typeface="Arial"/>
                <a:cs typeface="Arial"/>
              </a:rPr>
              <a:t>Professur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für  </a:t>
            </a:r>
            <a:r>
              <a:rPr sz="800" spc="-5" dirty="0" err="1">
                <a:latin typeface="Arial"/>
                <a:cs typeface="Arial"/>
              </a:rPr>
              <a:t>Neueste</a:t>
            </a:r>
            <a:r>
              <a:rPr sz="800" spc="-5" dirty="0">
                <a:latin typeface="Arial"/>
                <a:cs typeface="Arial"/>
              </a:rPr>
              <a:t>  </a:t>
            </a:r>
            <a:r>
              <a:rPr sz="800" dirty="0">
                <a:latin typeface="Arial"/>
                <a:cs typeface="Arial"/>
              </a:rPr>
              <a:t>Allgemeine und Ost-  </a:t>
            </a:r>
            <a:r>
              <a:rPr sz="800" spc="-5" dirty="0" err="1">
                <a:latin typeface="Arial"/>
                <a:cs typeface="Arial"/>
              </a:rPr>
              <a:t>europäische</a:t>
            </a:r>
            <a:r>
              <a:rPr sz="800" spc="-5" dirty="0">
                <a:latin typeface="Arial"/>
                <a:cs typeface="Arial"/>
              </a:rPr>
              <a:t>  </a:t>
            </a:r>
            <a:r>
              <a:rPr sz="800" dirty="0" err="1">
                <a:latin typeface="Arial"/>
                <a:cs typeface="Arial"/>
              </a:rPr>
              <a:t>Geschichte</a:t>
            </a:r>
            <a:endParaRPr sz="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de-CH" sz="133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35255">
              <a:lnSpc>
                <a:spcPct val="100000"/>
              </a:lnSpc>
              <a:spcBef>
                <a:spcPts val="10"/>
              </a:spcBef>
            </a:pPr>
            <a:r>
              <a:rPr sz="800" b="1" i="1" spc="-5" dirty="0">
                <a:latin typeface="Arial"/>
                <a:cs typeface="Arial"/>
              </a:rPr>
              <a:t>J.</a:t>
            </a:r>
            <a:r>
              <a:rPr sz="800" b="1" i="1" spc="-50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Richers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866218" y="2669779"/>
            <a:ext cx="756285" cy="1399741"/>
          </a:xfrm>
          <a:prstGeom prst="rect">
            <a:avLst/>
          </a:prstGeom>
          <a:solidFill>
            <a:srgbClr val="CCFFCC"/>
          </a:solidFill>
          <a:ln w="9144">
            <a:solidFill>
              <a:srgbClr val="000000"/>
            </a:solidFill>
          </a:ln>
        </p:spPr>
        <p:txBody>
          <a:bodyPr vert="horz" wrap="square" lIns="0" tIns="65404" rIns="0" bIns="0" rtlCol="0">
            <a:spAutoFit/>
          </a:bodyPr>
          <a:lstStyle/>
          <a:p>
            <a:pPr marL="40005" marR="31115" indent="-1905" algn="ctr">
              <a:lnSpc>
                <a:spcPct val="100000"/>
              </a:lnSpc>
              <a:spcBef>
                <a:spcPts val="515"/>
              </a:spcBef>
            </a:pPr>
            <a:r>
              <a:rPr sz="800" spc="-5" dirty="0" err="1">
                <a:latin typeface="Arial"/>
                <a:cs typeface="Arial"/>
              </a:rPr>
              <a:t>Professur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5" dirty="0" err="1">
                <a:latin typeface="Arial"/>
                <a:cs typeface="Arial"/>
              </a:rPr>
              <a:t>für</a:t>
            </a:r>
            <a:r>
              <a:rPr lang="de-CH" sz="800" spc="-5" dirty="0">
                <a:latin typeface="Arial"/>
                <a:cs typeface="Arial"/>
              </a:rPr>
              <a:t> Schweizer und</a:t>
            </a:r>
            <a:r>
              <a:rPr sz="800" spc="-5" dirty="0">
                <a:latin typeface="Arial"/>
                <a:cs typeface="Arial"/>
              </a:rPr>
              <a:t>  Neue</a:t>
            </a:r>
            <a:r>
              <a:rPr lang="de-CH" sz="800" spc="-5" dirty="0" err="1">
                <a:latin typeface="Arial"/>
                <a:cs typeface="Arial"/>
              </a:rPr>
              <a:t>st</a:t>
            </a:r>
            <a:r>
              <a:rPr sz="800" spc="-5" dirty="0">
                <a:latin typeface="Arial"/>
                <a:cs typeface="Arial"/>
              </a:rPr>
              <a:t>e  </a:t>
            </a:r>
            <a:r>
              <a:rPr sz="800" dirty="0">
                <a:latin typeface="Arial"/>
                <a:cs typeface="Arial"/>
              </a:rPr>
              <a:t>Allgemeine 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 err="1">
                <a:latin typeface="Arial"/>
                <a:cs typeface="Arial"/>
              </a:rPr>
              <a:t>Geschichte</a:t>
            </a:r>
            <a:endParaRPr lang="de-CH" sz="800" dirty="0">
              <a:latin typeface="Arial"/>
              <a:cs typeface="Arial"/>
            </a:endParaRPr>
          </a:p>
          <a:p>
            <a:pPr marL="40005" marR="31115" indent="-1905" algn="ctr">
              <a:lnSpc>
                <a:spcPct val="100000"/>
              </a:lnSpc>
              <a:spcBef>
                <a:spcPts val="515"/>
              </a:spcBef>
            </a:pPr>
            <a:endParaRPr sz="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041893" y="3899661"/>
            <a:ext cx="380365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i="1" spc="-5" dirty="0">
                <a:latin typeface="Arial"/>
                <a:cs typeface="Arial"/>
              </a:rPr>
              <a:t>C.</a:t>
            </a:r>
            <a:r>
              <a:rPr sz="800" b="1" i="1" spc="-95" dirty="0">
                <a:latin typeface="Arial"/>
                <a:cs typeface="Arial"/>
              </a:rPr>
              <a:t> </a:t>
            </a:r>
            <a:r>
              <a:rPr sz="800" b="1" i="1" dirty="0">
                <a:latin typeface="Arial"/>
                <a:cs typeface="Arial"/>
              </a:rPr>
              <a:t>Rohr</a:t>
            </a:r>
            <a:endParaRPr sz="8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039289" y="2667214"/>
            <a:ext cx="756285" cy="1415130"/>
          </a:xfrm>
          <a:prstGeom prst="rect">
            <a:avLst/>
          </a:prstGeom>
          <a:solidFill>
            <a:srgbClr val="CCFFCC"/>
          </a:solidFill>
          <a:ln w="9144">
            <a:solidFill>
              <a:srgbClr val="000000"/>
            </a:solidFill>
          </a:ln>
        </p:spPr>
        <p:txBody>
          <a:bodyPr vert="horz" wrap="square" lIns="0" tIns="65404" rIns="0" bIns="0" rtlCol="0">
            <a:spAutoFit/>
          </a:bodyPr>
          <a:lstStyle/>
          <a:p>
            <a:pPr marL="81280" marR="73660" algn="ctr">
              <a:lnSpc>
                <a:spcPct val="100000"/>
              </a:lnSpc>
              <a:spcBef>
                <a:spcPts val="600"/>
              </a:spcBef>
            </a:pPr>
            <a:r>
              <a:rPr sz="800" spc="-5" dirty="0">
                <a:latin typeface="Arial"/>
                <a:cs typeface="Arial"/>
              </a:rPr>
              <a:t>Professur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für  </a:t>
            </a:r>
            <a:r>
              <a:rPr sz="800" dirty="0">
                <a:latin typeface="Arial"/>
                <a:cs typeface="Arial"/>
              </a:rPr>
              <a:t>Ältere  </a:t>
            </a:r>
            <a:r>
              <a:rPr sz="800" spc="-5" dirty="0">
                <a:latin typeface="Arial"/>
                <a:cs typeface="Arial"/>
              </a:rPr>
              <a:t>Schweizer  </a:t>
            </a:r>
            <a:r>
              <a:rPr sz="800" dirty="0">
                <a:latin typeface="Arial"/>
                <a:cs typeface="Arial"/>
              </a:rPr>
              <a:t>Geschichte  und </a:t>
            </a:r>
            <a:r>
              <a:rPr sz="800" spc="-5" dirty="0">
                <a:latin typeface="Arial"/>
                <a:cs typeface="Arial"/>
              </a:rPr>
              <a:t>ver-  gleichende  Regional-  geschichte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 dirty="0">
              <a:latin typeface="Times New Roman"/>
              <a:cs typeface="Times New Roman"/>
            </a:endParaRPr>
          </a:p>
          <a:p>
            <a:pPr marL="57150" algn="ctr">
              <a:lnSpc>
                <a:spcPct val="100000"/>
              </a:lnSpc>
              <a:spcBef>
                <a:spcPts val="800"/>
              </a:spcBef>
              <a:spcAft>
                <a:spcPts val="600"/>
              </a:spcAft>
            </a:pPr>
            <a:r>
              <a:rPr lang="en-GB" sz="800" b="1" i="1" spc="-5" dirty="0">
                <a:latin typeface="Arial"/>
                <a:cs typeface="Arial"/>
              </a:rPr>
              <a:t>N. Weber</a:t>
            </a:r>
            <a:endParaRPr lang="de-CH" sz="200" b="1" i="1" spc="-5" dirty="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140288" y="4804908"/>
            <a:ext cx="756285" cy="1302280"/>
          </a:xfrm>
          <a:prstGeom prst="rect">
            <a:avLst/>
          </a:prstGeom>
          <a:solidFill>
            <a:srgbClr val="CCFFCC"/>
          </a:solidFill>
          <a:ln w="9144">
            <a:solidFill>
              <a:srgbClr val="000000"/>
            </a:solidFill>
          </a:ln>
        </p:spPr>
        <p:txBody>
          <a:bodyPr vert="horz" wrap="square" lIns="0" tIns="85725" rIns="0" bIns="0" rtlCol="0">
            <a:spAutoFit/>
          </a:bodyPr>
          <a:lstStyle/>
          <a:p>
            <a:pPr marL="50800" marR="74930" algn="ctr">
              <a:lnSpc>
                <a:spcPct val="100000"/>
              </a:lnSpc>
            </a:pPr>
            <a:r>
              <a:rPr lang="de-CH" sz="840" dirty="0">
                <a:latin typeface="Arial"/>
                <a:cs typeface="Arial"/>
              </a:rPr>
              <a:t>Dozentur</a:t>
            </a:r>
            <a:r>
              <a:rPr sz="840" spc="-5" dirty="0">
                <a:latin typeface="Arial"/>
                <a:cs typeface="Arial"/>
              </a:rPr>
              <a:t> </a:t>
            </a:r>
            <a:r>
              <a:rPr sz="840" dirty="0">
                <a:latin typeface="Arial"/>
                <a:cs typeface="Arial"/>
              </a:rPr>
              <a:t>für  Geschichte  </a:t>
            </a:r>
            <a:r>
              <a:rPr sz="840" spc="-5" dirty="0">
                <a:latin typeface="Arial"/>
                <a:cs typeface="Arial"/>
              </a:rPr>
              <a:t>des </a:t>
            </a:r>
            <a:endParaRPr lang="de-CH" sz="840" spc="-5" dirty="0">
              <a:latin typeface="Arial"/>
              <a:cs typeface="Arial"/>
            </a:endParaRPr>
          </a:p>
          <a:p>
            <a:pPr marL="50800" marR="74930" algn="ctr">
              <a:lnSpc>
                <a:spcPct val="100000"/>
              </a:lnSpc>
            </a:pPr>
            <a:r>
              <a:rPr sz="840" spc="-5" dirty="0">
                <a:latin typeface="Arial"/>
                <a:cs typeface="Arial"/>
              </a:rPr>
              <a:t>19. und 20.  </a:t>
            </a:r>
            <a:r>
              <a:rPr sz="840" dirty="0" err="1">
                <a:latin typeface="Arial"/>
                <a:cs typeface="Arial"/>
              </a:rPr>
              <a:t>Jahrhunderts</a:t>
            </a:r>
            <a:endParaRPr lang="de-CH" sz="840" dirty="0">
              <a:latin typeface="Arial"/>
              <a:cs typeface="Arial"/>
            </a:endParaRPr>
          </a:p>
          <a:p>
            <a:pPr marL="50800" marR="74930" algn="ctr">
              <a:lnSpc>
                <a:spcPct val="100000"/>
              </a:lnSpc>
            </a:pPr>
            <a:endParaRPr lang="de-CH" sz="700">
              <a:latin typeface="Arial"/>
              <a:cs typeface="Arial"/>
            </a:endParaRPr>
          </a:p>
          <a:p>
            <a:pPr marL="50800" marR="74930" algn="ctr">
              <a:lnSpc>
                <a:spcPct val="100000"/>
              </a:lnSpc>
            </a:pPr>
            <a:endParaRPr lang="de-CH" sz="700" dirty="0">
              <a:latin typeface="Arial"/>
              <a:cs typeface="Arial"/>
            </a:endParaRPr>
          </a:p>
          <a:p>
            <a:pPr marL="50800" marR="74930" algn="ctr">
              <a:lnSpc>
                <a:spcPct val="100000"/>
              </a:lnSpc>
            </a:pPr>
            <a:endParaRPr lang="de-CH" sz="700" dirty="0">
              <a:latin typeface="Arial"/>
              <a:cs typeface="Arial"/>
            </a:endParaRPr>
          </a:p>
          <a:p>
            <a:pPr marL="50800" marR="74930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50800" marR="74930" algn="ctr">
              <a:lnSpc>
                <a:spcPct val="100000"/>
              </a:lnSpc>
            </a:pPr>
            <a:r>
              <a:rPr lang="de-CH" sz="800" b="1" i="1" dirty="0">
                <a:latin typeface="Arial"/>
                <a:cs typeface="Arial"/>
              </a:rPr>
              <a:t>J. </a:t>
            </a:r>
            <a:r>
              <a:rPr lang="de-CH" sz="800" b="1" i="1" dirty="0" err="1">
                <a:latin typeface="Arial"/>
                <a:cs typeface="Arial"/>
              </a:rPr>
              <a:t>Auderset</a:t>
            </a:r>
            <a:endParaRPr lang="de-CH" sz="800" b="1" i="1" dirty="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7211568" y="1014731"/>
            <a:ext cx="1542415" cy="848365"/>
          </a:xfrm>
          <a:custGeom>
            <a:avLst/>
            <a:gdLst/>
            <a:ahLst/>
            <a:cxnLst/>
            <a:rect l="l" t="t" r="r" b="b"/>
            <a:pathLst>
              <a:path w="1542415" h="814069">
                <a:moveTo>
                  <a:pt x="0" y="813815"/>
                </a:moveTo>
                <a:lnTo>
                  <a:pt x="1542287" y="813815"/>
                </a:lnTo>
                <a:lnTo>
                  <a:pt x="1542287" y="0"/>
                </a:lnTo>
                <a:lnTo>
                  <a:pt x="0" y="0"/>
                </a:lnTo>
                <a:lnTo>
                  <a:pt x="0" y="813815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673852" y="1421639"/>
            <a:ext cx="1537970" cy="1905"/>
          </a:xfrm>
          <a:custGeom>
            <a:avLst/>
            <a:gdLst/>
            <a:ahLst/>
            <a:cxnLst/>
            <a:rect l="l" t="t" r="r" b="b"/>
            <a:pathLst>
              <a:path w="1537970" h="1905">
                <a:moveTo>
                  <a:pt x="0" y="1524"/>
                </a:moveTo>
                <a:lnTo>
                  <a:pt x="153797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198620" y="1171956"/>
            <a:ext cx="1563624" cy="5806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405884" y="1173480"/>
            <a:ext cx="1146048" cy="42672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232147" y="1212597"/>
            <a:ext cx="1442085" cy="459105"/>
          </a:xfrm>
          <a:custGeom>
            <a:avLst/>
            <a:gdLst/>
            <a:ahLst/>
            <a:cxnLst/>
            <a:rect l="l" t="t" r="r" b="b"/>
            <a:pathLst>
              <a:path w="1442085" h="459105">
                <a:moveTo>
                  <a:pt x="0" y="458724"/>
                </a:moveTo>
                <a:lnTo>
                  <a:pt x="1441703" y="458724"/>
                </a:lnTo>
                <a:lnTo>
                  <a:pt x="1441703" y="0"/>
                </a:lnTo>
                <a:lnTo>
                  <a:pt x="0" y="0"/>
                </a:lnTo>
                <a:lnTo>
                  <a:pt x="0" y="458724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4232147" y="1217295"/>
            <a:ext cx="1442085" cy="459105"/>
          </a:xfrm>
          <a:prstGeom prst="rect">
            <a:avLst/>
          </a:prstGeom>
          <a:ln w="15240">
            <a:solidFill>
              <a:srgbClr val="000000"/>
            </a:solidFill>
          </a:ln>
        </p:spPr>
        <p:txBody>
          <a:bodyPr vert="horz" wrap="square" lIns="0" tIns="126364" rIns="0" bIns="0" rtlCol="0">
            <a:spAutoFit/>
          </a:bodyPr>
          <a:lstStyle/>
          <a:p>
            <a:pPr marL="284480">
              <a:lnSpc>
                <a:spcPct val="100000"/>
              </a:lnSpc>
              <a:spcBef>
                <a:spcPts val="994"/>
              </a:spcBef>
            </a:pPr>
            <a:r>
              <a:rPr sz="1200" b="1" spc="-5" dirty="0">
                <a:latin typeface="Arial"/>
                <a:cs typeface="Arial"/>
              </a:rPr>
              <a:t>Direktorium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7" name="Textfeld 106"/>
          <p:cNvSpPr txBox="1"/>
          <p:nvPr/>
        </p:nvSpPr>
        <p:spPr>
          <a:xfrm>
            <a:off x="509422" y="3657600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740.10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08" name="Textfeld 107"/>
          <p:cNvSpPr txBox="1"/>
          <p:nvPr/>
        </p:nvSpPr>
        <p:spPr>
          <a:xfrm>
            <a:off x="1445539" y="3656077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740.11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09" name="Textfeld 108"/>
          <p:cNvSpPr txBox="1"/>
          <p:nvPr/>
        </p:nvSpPr>
        <p:spPr>
          <a:xfrm>
            <a:off x="2374594" y="3663252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740.12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10" name="Textfeld 109"/>
          <p:cNvSpPr txBox="1"/>
          <p:nvPr/>
        </p:nvSpPr>
        <p:spPr>
          <a:xfrm>
            <a:off x="3402736" y="3663252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740.20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11" name="Textfeld 110"/>
          <p:cNvSpPr txBox="1"/>
          <p:nvPr/>
        </p:nvSpPr>
        <p:spPr>
          <a:xfrm>
            <a:off x="4231039" y="3654983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740.21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12" name="Textfeld 111"/>
          <p:cNvSpPr txBox="1"/>
          <p:nvPr/>
        </p:nvSpPr>
        <p:spPr>
          <a:xfrm>
            <a:off x="5081015" y="3661400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740.22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13" name="Textfeld 112"/>
          <p:cNvSpPr txBox="1"/>
          <p:nvPr/>
        </p:nvSpPr>
        <p:spPr>
          <a:xfrm>
            <a:off x="6119700" y="3661400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740.30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14" name="Textfeld 113"/>
          <p:cNvSpPr txBox="1"/>
          <p:nvPr/>
        </p:nvSpPr>
        <p:spPr>
          <a:xfrm>
            <a:off x="6940274" y="3624590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740.31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15" name="Textfeld 114"/>
          <p:cNvSpPr txBox="1"/>
          <p:nvPr/>
        </p:nvSpPr>
        <p:spPr>
          <a:xfrm>
            <a:off x="7927351" y="3660878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740.15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16" name="Textfeld 115"/>
          <p:cNvSpPr txBox="1"/>
          <p:nvPr/>
        </p:nvSpPr>
        <p:spPr>
          <a:xfrm>
            <a:off x="8881898" y="3653894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740.17</a:t>
            </a:r>
            <a:endParaRPr lang="de-CH" b="1" dirty="0">
              <a:solidFill>
                <a:schemeClr val="accent1"/>
              </a:solidFill>
            </a:endParaRPr>
          </a:p>
        </p:txBody>
      </p:sp>
      <p:cxnSp>
        <p:nvCxnSpPr>
          <p:cNvPr id="83" name="Gerader Verbinder 82"/>
          <p:cNvCxnSpPr>
            <a:cxnSpLocks/>
            <a:endCxn id="101" idx="2"/>
          </p:cNvCxnSpPr>
          <p:nvPr/>
        </p:nvCxnSpPr>
        <p:spPr>
          <a:xfrm flipH="1" flipV="1">
            <a:off x="4953190" y="1676400"/>
            <a:ext cx="509" cy="3048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feld 136"/>
          <p:cNvSpPr txBox="1"/>
          <p:nvPr/>
        </p:nvSpPr>
        <p:spPr>
          <a:xfrm>
            <a:off x="728248" y="5718598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100" b="1" dirty="0">
                <a:solidFill>
                  <a:schemeClr val="accent1"/>
                </a:solidFill>
              </a:rPr>
              <a:t>740.40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42" name="Textfeld 141"/>
          <p:cNvSpPr txBox="1"/>
          <p:nvPr/>
        </p:nvSpPr>
        <p:spPr>
          <a:xfrm>
            <a:off x="7219594" y="5638800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740.32</a:t>
            </a:r>
            <a:endParaRPr lang="de-CH" b="1" dirty="0">
              <a:solidFill>
                <a:schemeClr val="accent1"/>
              </a:solidFill>
            </a:endParaRPr>
          </a:p>
        </p:txBody>
      </p:sp>
      <p:cxnSp>
        <p:nvCxnSpPr>
          <p:cNvPr id="148" name="Gerader Verbinder 147"/>
          <p:cNvCxnSpPr>
            <a:cxnSpLocks/>
          </p:cNvCxnSpPr>
          <p:nvPr/>
        </p:nvCxnSpPr>
        <p:spPr>
          <a:xfrm>
            <a:off x="812291" y="1981200"/>
            <a:ext cx="83317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Gerader Verbinder 150"/>
          <p:cNvCxnSpPr>
            <a:cxnSpLocks/>
          </p:cNvCxnSpPr>
          <p:nvPr/>
        </p:nvCxnSpPr>
        <p:spPr>
          <a:xfrm flipV="1">
            <a:off x="812291" y="1981200"/>
            <a:ext cx="0" cy="3108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Gerader Verbinder 152"/>
          <p:cNvCxnSpPr>
            <a:cxnSpLocks/>
          </p:cNvCxnSpPr>
          <p:nvPr/>
        </p:nvCxnSpPr>
        <p:spPr>
          <a:xfrm flipV="1">
            <a:off x="1746757" y="1984684"/>
            <a:ext cx="0" cy="311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r Verbinder 155"/>
          <p:cNvCxnSpPr>
            <a:cxnSpLocks/>
          </p:cNvCxnSpPr>
          <p:nvPr/>
        </p:nvCxnSpPr>
        <p:spPr>
          <a:xfrm flipV="1">
            <a:off x="2685288" y="1981200"/>
            <a:ext cx="0" cy="311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r Verbinder 157"/>
          <p:cNvCxnSpPr>
            <a:cxnSpLocks/>
          </p:cNvCxnSpPr>
          <p:nvPr/>
        </p:nvCxnSpPr>
        <p:spPr>
          <a:xfrm flipV="1">
            <a:off x="4572000" y="1981200"/>
            <a:ext cx="0" cy="311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Gerader Verbinder 158"/>
          <p:cNvCxnSpPr>
            <a:cxnSpLocks/>
          </p:cNvCxnSpPr>
          <p:nvPr/>
        </p:nvCxnSpPr>
        <p:spPr>
          <a:xfrm flipV="1">
            <a:off x="6838770" y="1981200"/>
            <a:ext cx="0" cy="311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r Verbinder 159"/>
          <p:cNvCxnSpPr>
            <a:cxnSpLocks/>
          </p:cNvCxnSpPr>
          <p:nvPr/>
        </p:nvCxnSpPr>
        <p:spPr>
          <a:xfrm flipV="1">
            <a:off x="8229600" y="1981200"/>
            <a:ext cx="0" cy="311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r Verbinder 160"/>
          <p:cNvCxnSpPr>
            <a:cxnSpLocks/>
          </p:cNvCxnSpPr>
          <p:nvPr/>
        </p:nvCxnSpPr>
        <p:spPr>
          <a:xfrm flipV="1">
            <a:off x="9144000" y="1981200"/>
            <a:ext cx="0" cy="3119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feld 56"/>
          <p:cNvSpPr txBox="1"/>
          <p:nvPr/>
        </p:nvSpPr>
        <p:spPr>
          <a:xfrm>
            <a:off x="6874002" y="3783122"/>
            <a:ext cx="745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>
              <a:spcBef>
                <a:spcPts val="800"/>
              </a:spcBef>
              <a:spcAft>
                <a:spcPts val="600"/>
              </a:spcAft>
            </a:pPr>
            <a:r>
              <a:rPr lang="de-CH" sz="800" b="1" i="1" spc="-5" dirty="0">
                <a:latin typeface="Arial"/>
                <a:cs typeface="Arial"/>
              </a:rPr>
              <a:t>S. Berger </a:t>
            </a:r>
            <a:r>
              <a:rPr lang="de-CH" sz="800" b="1" i="1" spc="-5" dirty="0" err="1">
                <a:latin typeface="Arial"/>
                <a:cs typeface="Arial"/>
              </a:rPr>
              <a:t>Ziauddin</a:t>
            </a:r>
            <a:endParaRPr lang="de-CH" sz="800" b="1" i="1" spc="-5" dirty="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727997" y="4801367"/>
            <a:ext cx="757555" cy="1316386"/>
          </a:xfrm>
          <a:prstGeom prst="rect">
            <a:avLst/>
          </a:prstGeom>
          <a:solidFill>
            <a:srgbClr val="FF6600"/>
          </a:solidFill>
          <a:ln w="9144">
            <a:solidFill>
              <a:srgbClr val="00000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48260" marR="40005" indent="-1270" algn="ctr">
              <a:lnSpc>
                <a:spcPct val="100000"/>
              </a:lnSpc>
            </a:pPr>
            <a:r>
              <a:rPr sz="800" spc="-5" dirty="0">
                <a:latin typeface="Arial"/>
                <a:cs typeface="Arial"/>
              </a:rPr>
              <a:t>Dozentur für  </a:t>
            </a:r>
            <a:r>
              <a:rPr sz="800" spc="-5" dirty="0" err="1">
                <a:latin typeface="Arial"/>
                <a:cs typeface="Arial"/>
              </a:rPr>
              <a:t>Mittelalterliche</a:t>
            </a:r>
            <a:r>
              <a:rPr sz="800" spc="-5" dirty="0">
                <a:latin typeface="Arial"/>
                <a:cs typeface="Arial"/>
              </a:rPr>
              <a:t>  </a:t>
            </a:r>
            <a:r>
              <a:rPr sz="800" dirty="0">
                <a:latin typeface="Arial"/>
                <a:cs typeface="Arial"/>
              </a:rPr>
              <a:t>Geschichte</a:t>
            </a:r>
            <a:endParaRPr lang="de-CH" sz="800" dirty="0">
              <a:latin typeface="Arial"/>
              <a:cs typeface="Arial"/>
            </a:endParaRPr>
          </a:p>
          <a:p>
            <a:pPr marL="82800" marR="40005" indent="-3600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48260" marR="40005" indent="-1270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48260" marR="40005" indent="-1270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48260" marR="40005" indent="-1270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48260" marR="40005" indent="-1270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72000" marR="40005" indent="-1270" algn="ctr">
              <a:lnSpc>
                <a:spcPct val="100000"/>
              </a:lnSpc>
            </a:pPr>
            <a:endParaRPr lang="de-CH" sz="800" dirty="0">
              <a:latin typeface="Arial"/>
              <a:cs typeface="Arial"/>
            </a:endParaRPr>
          </a:p>
          <a:p>
            <a:pPr marL="72000"/>
            <a:r>
              <a:rPr lang="de-CH" sz="800" b="1" i="1" dirty="0">
                <a:latin typeface="Arial"/>
                <a:cs typeface="Arial"/>
              </a:rPr>
              <a:t>  </a:t>
            </a:r>
            <a:r>
              <a:rPr sz="800" b="1" i="1" dirty="0">
                <a:latin typeface="Arial"/>
                <a:cs typeface="Arial"/>
              </a:rPr>
              <a:t>R. Schmid</a:t>
            </a:r>
          </a:p>
        </p:txBody>
      </p:sp>
      <p:sp>
        <p:nvSpPr>
          <p:cNvPr id="138" name="Textfeld 137"/>
          <p:cNvSpPr txBox="1"/>
          <p:nvPr/>
        </p:nvSpPr>
        <p:spPr>
          <a:xfrm>
            <a:off x="1817649" y="5702828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>
                <a:solidFill>
                  <a:schemeClr val="accent1"/>
                </a:solidFill>
              </a:rPr>
              <a:t>740.41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791777" y="4805542"/>
            <a:ext cx="756285" cy="1318350"/>
          </a:xfrm>
          <a:prstGeom prst="rect">
            <a:avLst/>
          </a:prstGeom>
          <a:noFill/>
          <a:ln w="9144">
            <a:solidFill>
              <a:srgbClr val="000000"/>
            </a:solidFill>
          </a:ln>
        </p:spPr>
        <p:txBody>
          <a:bodyPr vert="horz" wrap="square" lIns="0" tIns="86400" rIns="0" bIns="0" rtlCol="0">
            <a:spAutoFit/>
          </a:bodyPr>
          <a:lstStyle/>
          <a:p>
            <a:pPr marL="48260" marR="40005" indent="-1270" algn="ctr"/>
            <a:r>
              <a:rPr lang="de-CH" sz="800" spc="-5" dirty="0">
                <a:latin typeface="Arial"/>
                <a:cs typeface="Arial"/>
              </a:rPr>
              <a:t>Assistenz-dozentur der </a:t>
            </a:r>
            <a:r>
              <a:rPr lang="de-DE" sz="800" spc="-5" dirty="0">
                <a:latin typeface="Arial"/>
                <a:cs typeface="Arial"/>
              </a:rPr>
              <a:t>Geschichte des 18. </a:t>
            </a:r>
            <a:r>
              <a:rPr lang="de-DE" sz="800" spc="-5">
                <a:latin typeface="Arial"/>
                <a:cs typeface="Arial"/>
              </a:rPr>
              <a:t>Jh.s </a:t>
            </a:r>
            <a:r>
              <a:rPr lang="de-DE" sz="800" spc="-5" dirty="0">
                <a:latin typeface="Arial"/>
                <a:cs typeface="Arial"/>
              </a:rPr>
              <a:t>und des Revolutions-zeitalters</a:t>
            </a:r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148590"/>
            <a:r>
              <a:rPr lang="de-CH" sz="800" b="1" i="1" spc="-5" dirty="0">
                <a:latin typeface="Arial"/>
                <a:cs typeface="Arial"/>
              </a:rPr>
              <a:t>K. Harrer</a:t>
            </a:r>
            <a:endParaRPr sz="800" b="1" i="1" spc="-5" dirty="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978908" y="4797248"/>
            <a:ext cx="756285" cy="1317600"/>
          </a:xfrm>
          <a:prstGeom prst="rect">
            <a:avLst/>
          </a:prstGeom>
          <a:solidFill>
            <a:srgbClr val="FFFFCC"/>
          </a:solidFill>
          <a:ln w="9144">
            <a:solidFill>
              <a:srgbClr val="00000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48260" marR="40005" indent="-1270" algn="ctr"/>
            <a:r>
              <a:rPr sz="800" spc="-5" dirty="0">
                <a:latin typeface="Arial"/>
                <a:cs typeface="Arial"/>
              </a:rPr>
              <a:t>Dozentur </a:t>
            </a:r>
            <a:r>
              <a:rPr sz="800" spc="-5" dirty="0" err="1">
                <a:latin typeface="Arial"/>
                <a:cs typeface="Arial"/>
              </a:rPr>
              <a:t>für</a:t>
            </a:r>
            <a:r>
              <a:rPr sz="800" spc="-5" dirty="0">
                <a:latin typeface="Arial"/>
                <a:cs typeface="Arial"/>
              </a:rPr>
              <a:t>  </a:t>
            </a:r>
            <a:r>
              <a:rPr sz="800" dirty="0" err="1">
                <a:latin typeface="Arial"/>
                <a:cs typeface="Arial"/>
              </a:rPr>
              <a:t>Geschichte</a:t>
            </a:r>
            <a:r>
              <a:rPr lang="de-CH" sz="800" dirty="0">
                <a:latin typeface="Arial"/>
                <a:cs typeface="Arial"/>
              </a:rPr>
              <a:t> Osteuropas</a:t>
            </a: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148590">
              <a:spcAft>
                <a:spcPts val="300"/>
              </a:spcAft>
            </a:pPr>
            <a:r>
              <a:rPr sz="800" b="1" i="1" spc="-5" dirty="0">
                <a:latin typeface="Arial"/>
                <a:cs typeface="Arial"/>
              </a:rPr>
              <a:t>C. Scheide</a:t>
            </a:r>
          </a:p>
        </p:txBody>
      </p:sp>
      <p:sp>
        <p:nvSpPr>
          <p:cNvPr id="84" name="object 84"/>
          <p:cNvSpPr txBox="1"/>
          <p:nvPr/>
        </p:nvSpPr>
        <p:spPr>
          <a:xfrm>
            <a:off x="6057076" y="4796953"/>
            <a:ext cx="756285" cy="1317600"/>
          </a:xfrm>
          <a:prstGeom prst="rect">
            <a:avLst/>
          </a:prstGeom>
          <a:solidFill>
            <a:srgbClr val="FFFFCC"/>
          </a:solidFill>
          <a:ln w="9144">
            <a:solidFill>
              <a:srgbClr val="000000"/>
            </a:solidFill>
          </a:ln>
        </p:spPr>
        <p:txBody>
          <a:bodyPr vert="horz" wrap="square" lIns="0" tIns="86400" rIns="0" bIns="0" rtlCol="0">
            <a:spAutoFit/>
          </a:bodyPr>
          <a:lstStyle/>
          <a:p>
            <a:pPr marL="46800" marR="84455" algn="ctr">
              <a:lnSpc>
                <a:spcPct val="100000"/>
              </a:lnSpc>
            </a:pPr>
            <a:r>
              <a:rPr sz="800" spc="-5" dirty="0">
                <a:latin typeface="Arial"/>
                <a:cs typeface="Arial"/>
              </a:rPr>
              <a:t>Dozentur für  Migrations-  geschichte</a:t>
            </a:r>
            <a:endParaRPr lang="de-CH" sz="800" spc="-5" dirty="0">
              <a:latin typeface="Arial"/>
              <a:cs typeface="Arial"/>
            </a:endParaRPr>
          </a:p>
          <a:p>
            <a:pPr marL="122555" marR="84455" indent="-30480" algn="ctr">
              <a:lnSpc>
                <a:spcPct val="100000"/>
              </a:lnSpc>
            </a:pPr>
            <a:endParaRPr lang="de-CH" sz="800" spc="-5" dirty="0">
              <a:latin typeface="Arial"/>
              <a:cs typeface="Arial"/>
            </a:endParaRPr>
          </a:p>
          <a:p>
            <a:pPr marL="122555" marR="84455" indent="-30480" algn="ctr">
              <a:lnSpc>
                <a:spcPct val="100000"/>
              </a:lnSpc>
            </a:pPr>
            <a:endParaRPr lang="de-CH" sz="800" spc="-5" dirty="0">
              <a:latin typeface="Arial"/>
              <a:cs typeface="Arial"/>
            </a:endParaRPr>
          </a:p>
          <a:p>
            <a:pPr marL="122555" marR="84455" indent="-30480" algn="ctr">
              <a:lnSpc>
                <a:spcPct val="100000"/>
              </a:lnSpc>
            </a:pPr>
            <a:endParaRPr lang="de-CH" sz="8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2555" marR="84455" indent="-30480" algn="ctr">
              <a:lnSpc>
                <a:spcPct val="100000"/>
              </a:lnSpc>
            </a:pPr>
            <a:endParaRPr lang="de-CH" sz="8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260" marR="40005" lvl="0" indent="-1270" algn="ctr"/>
            <a:endParaRPr lang="de-CH" sz="800" b="1" i="1" spc="-5" dirty="0">
              <a:latin typeface="Arial"/>
              <a:cs typeface="Arial"/>
            </a:endParaRPr>
          </a:p>
          <a:p>
            <a:pPr marL="48260" marR="40005" lvl="0" indent="-1270" algn="ctr"/>
            <a:endParaRPr lang="de-CH" sz="800" b="1" i="1" spc="-5" dirty="0">
              <a:latin typeface="Arial"/>
              <a:cs typeface="Arial"/>
            </a:endParaRPr>
          </a:p>
          <a:p>
            <a:pPr marL="48260" marR="40005" lvl="0" indent="-1270" algn="ctr"/>
            <a:r>
              <a:rPr lang="de-CH" sz="800" b="1" i="1" spc="-5" dirty="0">
                <a:latin typeface="Arial"/>
                <a:cs typeface="Arial"/>
              </a:rPr>
              <a:t>F. Falk</a:t>
            </a:r>
          </a:p>
        </p:txBody>
      </p:sp>
      <p:sp>
        <p:nvSpPr>
          <p:cNvPr id="140" name="Textfeld 139"/>
          <p:cNvSpPr txBox="1"/>
          <p:nvPr/>
        </p:nvSpPr>
        <p:spPr>
          <a:xfrm>
            <a:off x="2865323" y="5726964"/>
            <a:ext cx="60919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CH" sz="1100" b="1" dirty="0">
                <a:solidFill>
                  <a:schemeClr val="accent1"/>
                </a:solidFill>
              </a:rPr>
              <a:t>740.23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41" name="Textfeld 140"/>
          <p:cNvSpPr txBox="1"/>
          <p:nvPr/>
        </p:nvSpPr>
        <p:spPr>
          <a:xfrm>
            <a:off x="5074424" y="5658853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b="1" dirty="0">
                <a:solidFill>
                  <a:schemeClr val="accent1"/>
                </a:solidFill>
              </a:rPr>
              <a:t>7</a:t>
            </a:r>
            <a:r>
              <a:rPr lang="de-CH" sz="1100" b="1" dirty="0">
                <a:solidFill>
                  <a:srgbClr val="4F81BD"/>
                </a:solidFill>
                <a:latin typeface="Calibri"/>
              </a:rPr>
              <a:t>4</a:t>
            </a:r>
            <a:r>
              <a:rPr lang="de-CH" sz="1100" b="1" dirty="0">
                <a:solidFill>
                  <a:schemeClr val="accent1"/>
                </a:solidFill>
              </a:rPr>
              <a:t>0.24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06" name="object 73">
            <a:extLst>
              <a:ext uri="{FF2B5EF4-FFF2-40B4-BE49-F238E27FC236}">
                <a16:creationId xmlns:a16="http://schemas.microsoft.com/office/drawing/2014/main" id="{D5032ED2-15FC-609B-B3ED-491D933B1B33}"/>
              </a:ext>
            </a:extLst>
          </p:cNvPr>
          <p:cNvSpPr/>
          <p:nvPr/>
        </p:nvSpPr>
        <p:spPr>
          <a:xfrm>
            <a:off x="3886200" y="4795474"/>
            <a:ext cx="756285" cy="1317600"/>
          </a:xfrm>
          <a:prstGeom prst="rect">
            <a:avLst/>
          </a:prstGeom>
          <a:solidFill>
            <a:srgbClr val="FFFFCC"/>
          </a:solidFill>
          <a:ln w="9144">
            <a:solidFill>
              <a:srgbClr val="000000"/>
            </a:solidFill>
          </a:ln>
        </p:spPr>
        <p:txBody>
          <a:bodyPr vert="horz" wrap="square" lIns="0" tIns="86400" rIns="0" bIns="0" rtlCol="0">
            <a:spAutoFit/>
          </a:bodyPr>
          <a:lstStyle/>
          <a:p>
            <a:pPr marL="48260" marR="40005" indent="-1270" algn="ctr"/>
            <a:r>
              <a:rPr lang="de-CH" sz="800" spc="-5" dirty="0">
                <a:latin typeface="Arial"/>
                <a:cs typeface="Arial"/>
              </a:rPr>
              <a:t>Dozentur für  Sozial-, Kultur und Umwelt-geschichte des Militärischen</a:t>
            </a:r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marL="48260" marR="40005" indent="-1270" algn="ctr"/>
            <a:endParaRPr lang="de-CH" sz="800" dirty="0">
              <a:latin typeface="Arial"/>
              <a:cs typeface="Arial"/>
            </a:endParaRPr>
          </a:p>
          <a:p>
            <a:pPr algn="ctr"/>
            <a:r>
              <a:rPr lang="de-CH" sz="800" b="1" i="1" spc="-5" dirty="0">
                <a:latin typeface="Arial"/>
                <a:cs typeface="Arial"/>
              </a:rPr>
              <a:t>D.M. Segesser</a:t>
            </a:r>
            <a:endParaRPr sz="800" b="1" i="1" spc="-5" dirty="0">
              <a:latin typeface="Arial"/>
              <a:cs typeface="Arial"/>
            </a:endParaRPr>
          </a:p>
        </p:txBody>
      </p:sp>
      <p:cxnSp>
        <p:nvCxnSpPr>
          <p:cNvPr id="105" name="Gerader Verbinder 104">
            <a:extLst>
              <a:ext uri="{FF2B5EF4-FFF2-40B4-BE49-F238E27FC236}">
                <a16:creationId xmlns:a16="http://schemas.microsoft.com/office/drawing/2014/main" id="{E30C3D6C-E241-5571-7E1F-E85891C1BD55}"/>
              </a:ext>
            </a:extLst>
          </p:cNvPr>
          <p:cNvCxnSpPr>
            <a:cxnSpLocks/>
            <a:stCxn id="29" idx="2"/>
            <a:endCxn id="106" idx="0"/>
          </p:cNvCxnSpPr>
          <p:nvPr/>
        </p:nvCxnSpPr>
        <p:spPr>
          <a:xfrm>
            <a:off x="3724655" y="4162044"/>
            <a:ext cx="539688" cy="6334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F63663F6-0062-F39E-07E7-B5ABF9D58ED4}"/>
              </a:ext>
            </a:extLst>
          </p:cNvPr>
          <p:cNvCxnSpPr>
            <a:cxnSpLocks/>
            <a:stCxn id="32" idx="2"/>
            <a:endCxn id="74" idx="0"/>
          </p:cNvCxnSpPr>
          <p:nvPr/>
        </p:nvCxnSpPr>
        <p:spPr>
          <a:xfrm>
            <a:off x="4568952" y="4162044"/>
            <a:ext cx="788099" cy="6352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Gerader Verbinder 142">
            <a:extLst>
              <a:ext uri="{FF2B5EF4-FFF2-40B4-BE49-F238E27FC236}">
                <a16:creationId xmlns:a16="http://schemas.microsoft.com/office/drawing/2014/main" id="{8A9B3B60-B7AA-3E7D-D5FA-1E85488A3774}"/>
              </a:ext>
            </a:extLst>
          </p:cNvPr>
          <p:cNvCxnSpPr>
            <a:cxnSpLocks/>
            <a:endCxn id="67" idx="0"/>
          </p:cNvCxnSpPr>
          <p:nvPr/>
        </p:nvCxnSpPr>
        <p:spPr>
          <a:xfrm>
            <a:off x="854227" y="4159993"/>
            <a:ext cx="176702" cy="6378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Gerader Verbinder 146">
            <a:extLst>
              <a:ext uri="{FF2B5EF4-FFF2-40B4-BE49-F238E27FC236}">
                <a16:creationId xmlns:a16="http://schemas.microsoft.com/office/drawing/2014/main" id="{45EA95CC-A6DC-1ADB-0D1D-E5C0741413A4}"/>
              </a:ext>
            </a:extLst>
          </p:cNvPr>
          <p:cNvCxnSpPr>
            <a:cxnSpLocks/>
          </p:cNvCxnSpPr>
          <p:nvPr/>
        </p:nvCxnSpPr>
        <p:spPr>
          <a:xfrm flipH="1" flipV="1">
            <a:off x="1736436" y="4119418"/>
            <a:ext cx="10321" cy="2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Gerader Verbinder 149">
            <a:extLst>
              <a:ext uri="{FF2B5EF4-FFF2-40B4-BE49-F238E27FC236}">
                <a16:creationId xmlns:a16="http://schemas.microsoft.com/office/drawing/2014/main" id="{F9FB3268-B478-70C2-11FF-9EA6547A64FA}"/>
              </a:ext>
            </a:extLst>
          </p:cNvPr>
          <p:cNvCxnSpPr>
            <a:cxnSpLocks/>
            <a:stCxn id="71" idx="0"/>
          </p:cNvCxnSpPr>
          <p:nvPr/>
        </p:nvCxnSpPr>
        <p:spPr>
          <a:xfrm flipH="1" flipV="1">
            <a:off x="1658492" y="4143755"/>
            <a:ext cx="448283" cy="6576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Gerader Verbinder 154">
            <a:extLst>
              <a:ext uri="{FF2B5EF4-FFF2-40B4-BE49-F238E27FC236}">
                <a16:creationId xmlns:a16="http://schemas.microsoft.com/office/drawing/2014/main" id="{866BB943-0152-361E-6CBE-48F353A29F23}"/>
              </a:ext>
            </a:extLst>
          </p:cNvPr>
          <p:cNvCxnSpPr>
            <a:cxnSpLocks/>
            <a:stCxn id="26" idx="2"/>
            <a:endCxn id="74" idx="0"/>
          </p:cNvCxnSpPr>
          <p:nvPr/>
        </p:nvCxnSpPr>
        <p:spPr>
          <a:xfrm flipH="1">
            <a:off x="5357051" y="4162044"/>
            <a:ext cx="49339" cy="6352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Gerader Verbinder 165">
            <a:extLst>
              <a:ext uri="{FF2B5EF4-FFF2-40B4-BE49-F238E27FC236}">
                <a16:creationId xmlns:a16="http://schemas.microsoft.com/office/drawing/2014/main" id="{266D067B-C599-90E3-1A23-0D533DB6F9FF}"/>
              </a:ext>
            </a:extLst>
          </p:cNvPr>
          <p:cNvCxnSpPr>
            <a:cxnSpLocks/>
            <a:stCxn id="51" idx="2"/>
            <a:endCxn id="84" idx="0"/>
          </p:cNvCxnSpPr>
          <p:nvPr/>
        </p:nvCxnSpPr>
        <p:spPr>
          <a:xfrm flipH="1">
            <a:off x="6435219" y="4162044"/>
            <a:ext cx="841880" cy="634909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Gerader Verbinder 168">
            <a:extLst>
              <a:ext uri="{FF2B5EF4-FFF2-40B4-BE49-F238E27FC236}">
                <a16:creationId xmlns:a16="http://schemas.microsoft.com/office/drawing/2014/main" id="{0DE07BF4-F2A9-A4DF-B0EF-5DDC5A8800B7}"/>
              </a:ext>
            </a:extLst>
          </p:cNvPr>
          <p:cNvCxnSpPr>
            <a:cxnSpLocks/>
            <a:stCxn id="48" idx="2"/>
            <a:endCxn id="81" idx="0"/>
          </p:cNvCxnSpPr>
          <p:nvPr/>
        </p:nvCxnSpPr>
        <p:spPr>
          <a:xfrm>
            <a:off x="6444996" y="4162044"/>
            <a:ext cx="1073435" cy="6428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Gerader Verbinder 172">
            <a:extLst>
              <a:ext uri="{FF2B5EF4-FFF2-40B4-BE49-F238E27FC236}">
                <a16:creationId xmlns:a16="http://schemas.microsoft.com/office/drawing/2014/main" id="{37AE424D-E43F-24AC-1487-9706659464FC}"/>
              </a:ext>
            </a:extLst>
          </p:cNvPr>
          <p:cNvCxnSpPr>
            <a:cxnSpLocks/>
          </p:cNvCxnSpPr>
          <p:nvPr/>
        </p:nvCxnSpPr>
        <p:spPr>
          <a:xfrm>
            <a:off x="4568952" y="411941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Gerader Verbinder 175">
            <a:extLst>
              <a:ext uri="{FF2B5EF4-FFF2-40B4-BE49-F238E27FC236}">
                <a16:creationId xmlns:a16="http://schemas.microsoft.com/office/drawing/2014/main" id="{C4F89660-0899-91AD-92A1-C8F25ABB153B}"/>
              </a:ext>
            </a:extLst>
          </p:cNvPr>
          <p:cNvCxnSpPr>
            <a:cxnSpLocks/>
          </p:cNvCxnSpPr>
          <p:nvPr/>
        </p:nvCxnSpPr>
        <p:spPr>
          <a:xfrm>
            <a:off x="4568952" y="411941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Gerader Verbinder 185">
            <a:extLst>
              <a:ext uri="{FF2B5EF4-FFF2-40B4-BE49-F238E27FC236}">
                <a16:creationId xmlns:a16="http://schemas.microsoft.com/office/drawing/2014/main" id="{C0D3E57A-E243-FD20-8656-10E98068ECD8}"/>
              </a:ext>
            </a:extLst>
          </p:cNvPr>
          <p:cNvCxnSpPr>
            <a:cxnSpLocks/>
            <a:stCxn id="84" idx="0"/>
            <a:endCxn id="32" idx="2"/>
          </p:cNvCxnSpPr>
          <p:nvPr/>
        </p:nvCxnSpPr>
        <p:spPr>
          <a:xfrm flipH="1" flipV="1">
            <a:off x="4568952" y="4162044"/>
            <a:ext cx="1866267" cy="634909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Textfeld 120">
            <a:extLst>
              <a:ext uri="{FF2B5EF4-FFF2-40B4-BE49-F238E27FC236}">
                <a16:creationId xmlns:a16="http://schemas.microsoft.com/office/drawing/2014/main" id="{5DB5CB92-C827-6DAA-DBD4-22864F87E8D2}"/>
              </a:ext>
            </a:extLst>
          </p:cNvPr>
          <p:cNvSpPr txBox="1"/>
          <p:nvPr/>
        </p:nvSpPr>
        <p:spPr>
          <a:xfrm>
            <a:off x="6154114" y="5638800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b="1" dirty="0">
                <a:solidFill>
                  <a:schemeClr val="accent1"/>
                </a:solidFill>
              </a:rPr>
              <a:t>7</a:t>
            </a:r>
            <a:r>
              <a:rPr lang="de-CH" sz="1100" b="1" dirty="0">
                <a:solidFill>
                  <a:srgbClr val="4F81BD"/>
                </a:solidFill>
                <a:latin typeface="Calibri"/>
              </a:rPr>
              <a:t>4</a:t>
            </a:r>
            <a:r>
              <a:rPr lang="de-CH" sz="1100" b="1" dirty="0">
                <a:solidFill>
                  <a:schemeClr val="accent1"/>
                </a:solidFill>
              </a:rPr>
              <a:t>0.25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221" name="Textfeld 220">
            <a:extLst>
              <a:ext uri="{FF2B5EF4-FFF2-40B4-BE49-F238E27FC236}">
                <a16:creationId xmlns:a16="http://schemas.microsoft.com/office/drawing/2014/main" id="{D54E3348-14BA-1D51-6315-696EDFD430B9}"/>
              </a:ext>
            </a:extLst>
          </p:cNvPr>
          <p:cNvSpPr txBox="1"/>
          <p:nvPr/>
        </p:nvSpPr>
        <p:spPr>
          <a:xfrm>
            <a:off x="3939119" y="5678036"/>
            <a:ext cx="609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1100" b="1" dirty="0">
                <a:solidFill>
                  <a:schemeClr val="accent1"/>
                </a:solidFill>
              </a:rPr>
              <a:t>7</a:t>
            </a:r>
            <a:r>
              <a:rPr lang="de-CH" sz="1100" b="1" dirty="0">
                <a:solidFill>
                  <a:srgbClr val="4F81BD"/>
                </a:solidFill>
                <a:latin typeface="Calibri"/>
              </a:rPr>
              <a:t>4</a:t>
            </a:r>
            <a:r>
              <a:rPr lang="de-CH" sz="1100" b="1" dirty="0">
                <a:solidFill>
                  <a:schemeClr val="accent1"/>
                </a:solidFill>
              </a:rPr>
              <a:t>0.20</a:t>
            </a:r>
            <a:endParaRPr lang="de-CH" b="1" dirty="0">
              <a:solidFill>
                <a:schemeClr val="accent1"/>
              </a:solidFill>
            </a:endParaRPr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id="{90D7037C-D53A-F3F5-B42C-C117FF18775E}"/>
              </a:ext>
            </a:extLst>
          </p:cNvPr>
          <p:cNvSpPr txBox="1"/>
          <p:nvPr/>
        </p:nvSpPr>
        <p:spPr>
          <a:xfrm>
            <a:off x="8075524" y="4459813"/>
            <a:ext cx="1678075" cy="56938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marL="50800" marR="74930" algn="ctr">
              <a:lnSpc>
                <a:spcPct val="100000"/>
              </a:lnSpc>
            </a:pPr>
            <a:r>
              <a:rPr lang="de-CH" sz="1000" dirty="0">
                <a:solidFill>
                  <a:schemeClr val="bg1"/>
                </a:solidFill>
                <a:latin typeface="Arial"/>
                <a:cs typeface="Arial"/>
              </a:rPr>
              <a:t>Historisches Institut</a:t>
            </a:r>
          </a:p>
          <a:p>
            <a:pPr marL="50800" marR="74930" algn="ctr">
              <a:spcBef>
                <a:spcPts val="300"/>
              </a:spcBef>
              <a:spcAft>
                <a:spcPts val="300"/>
              </a:spcAft>
            </a:pPr>
            <a:r>
              <a:rPr lang="de-CH" sz="800" dirty="0">
                <a:solidFill>
                  <a:schemeClr val="bg1"/>
                </a:solidFill>
                <a:latin typeface="Arial"/>
                <a:cs typeface="Arial"/>
              </a:rPr>
              <a:t>740.19</a:t>
            </a:r>
          </a:p>
          <a:p>
            <a:pPr marL="50800" marR="74930" algn="ctr"/>
            <a:r>
              <a:rPr lang="de-CH" sz="800">
                <a:solidFill>
                  <a:schemeClr val="bg1"/>
                </a:solidFill>
                <a:latin typeface="Arial"/>
                <a:cs typeface="Arial"/>
              </a:rPr>
              <a:t>Geschäftsführende Direktorin</a:t>
            </a:r>
            <a:endParaRPr lang="de-CH" sz="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CD034FEC-4E17-CB70-847B-26CE874EB76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142" y="5456048"/>
            <a:ext cx="1120028" cy="1120028"/>
          </a:xfrm>
          <a:prstGeom prst="rect">
            <a:avLst/>
          </a:prstGeom>
        </p:spPr>
      </p:pic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C00CE6ED-8AA6-0C5E-023A-F919F281E9B5}"/>
              </a:ext>
            </a:extLst>
          </p:cNvPr>
          <p:cNvCxnSpPr>
            <a:cxnSpLocks/>
            <a:stCxn id="73" idx="0"/>
          </p:cNvCxnSpPr>
          <p:nvPr/>
        </p:nvCxnSpPr>
        <p:spPr>
          <a:xfrm flipH="1" flipV="1">
            <a:off x="2669981" y="4143755"/>
            <a:ext cx="499939" cy="6617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247</Words>
  <Application>Microsoft Office PowerPoint</Application>
  <PresentationFormat>A4-Papier (210 x 297 mm)</PresentationFormat>
  <Paragraphs>119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Organigramm des Historischen Instituts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Nick</dc:creator>
  <cp:lastModifiedBy>Mast, Carole (HIST)</cp:lastModifiedBy>
  <cp:revision>76</cp:revision>
  <cp:lastPrinted>2023-01-26T10:39:14Z</cp:lastPrinted>
  <dcterms:created xsi:type="dcterms:W3CDTF">2018-09-06T15:29:02Z</dcterms:created>
  <dcterms:modified xsi:type="dcterms:W3CDTF">2026-09-01T12:43:51Z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2018-01-10T00:00:00Z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2018-09-06T00:00:00Z</vt:filetime>
  </property>
</Properties>
</file>